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7" r:id="rId2"/>
    <p:sldId id="262" r:id="rId3"/>
    <p:sldId id="264" r:id="rId4"/>
    <p:sldId id="380" r:id="rId5"/>
    <p:sldId id="382" r:id="rId6"/>
    <p:sldId id="309" r:id="rId7"/>
    <p:sldId id="266" r:id="rId8"/>
    <p:sldId id="312" r:id="rId9"/>
    <p:sldId id="350" r:id="rId10"/>
    <p:sldId id="318" r:id="rId11"/>
    <p:sldId id="317" r:id="rId12"/>
    <p:sldId id="359" r:id="rId13"/>
    <p:sldId id="316" r:id="rId14"/>
    <p:sldId id="313" r:id="rId15"/>
    <p:sldId id="352" r:id="rId16"/>
    <p:sldId id="353" r:id="rId17"/>
    <p:sldId id="351" r:id="rId18"/>
    <p:sldId id="265" r:id="rId19"/>
    <p:sldId id="269" r:id="rId20"/>
    <p:sldId id="360" r:id="rId21"/>
    <p:sldId id="274" r:id="rId22"/>
    <p:sldId id="373" r:id="rId23"/>
    <p:sldId id="341" r:id="rId24"/>
    <p:sldId id="355" r:id="rId25"/>
    <p:sldId id="361" r:id="rId26"/>
    <p:sldId id="339" r:id="rId27"/>
    <p:sldId id="387" r:id="rId28"/>
    <p:sldId id="366" r:id="rId29"/>
    <p:sldId id="367" r:id="rId30"/>
    <p:sldId id="368" r:id="rId31"/>
    <p:sldId id="362" r:id="rId32"/>
    <p:sldId id="374" r:id="rId33"/>
    <p:sldId id="267" r:id="rId34"/>
    <p:sldId id="282" r:id="rId35"/>
    <p:sldId id="371" r:id="rId36"/>
    <p:sldId id="384" r:id="rId37"/>
    <p:sldId id="287" r:id="rId38"/>
    <p:sldId id="321" r:id="rId39"/>
    <p:sldId id="388" r:id="rId40"/>
    <p:sldId id="370" r:id="rId41"/>
    <p:sldId id="389" r:id="rId42"/>
    <p:sldId id="376" r:id="rId43"/>
    <p:sldId id="300" r:id="rId44"/>
    <p:sldId id="301" r:id="rId45"/>
    <p:sldId id="268" r:id="rId46"/>
    <p:sldId id="305" r:id="rId47"/>
    <p:sldId id="306" r:id="rId48"/>
    <p:sldId id="319" r:id="rId49"/>
    <p:sldId id="320" r:id="rId50"/>
    <p:sldId id="347" r:id="rId51"/>
    <p:sldId id="385" r:id="rId52"/>
    <p:sldId id="386" r:id="rId5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co lemon" initials="cl" lastIdx="1" clrIdx="0">
    <p:extLst>
      <p:ext uri="{19B8F6BF-5375-455C-9EA6-DF929625EA0E}">
        <p15:presenceInfo xmlns:p15="http://schemas.microsoft.com/office/powerpoint/2012/main" userId="61c949768d8e41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FB4"/>
    <a:srgbClr val="FFE699"/>
    <a:srgbClr val="009300"/>
    <a:srgbClr val="D1495B"/>
    <a:srgbClr val="0072C4"/>
    <a:srgbClr val="D0E7F6"/>
    <a:srgbClr val="90E0EF"/>
    <a:srgbClr val="000000"/>
    <a:srgbClr val="03045E"/>
    <a:srgbClr val="8A8D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5165" autoAdjust="0"/>
  </p:normalViewPr>
  <p:slideViewPr>
    <p:cSldViewPr snapToGrid="0">
      <p:cViewPr varScale="1">
        <p:scale>
          <a:sx n="81" d="100"/>
          <a:sy n="81" d="100"/>
        </p:scale>
        <p:origin x="134" y="-1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9-04T14:47:54.197" idx="1">
    <p:pos x="10" y="10"/>
    <p:text>add more materials</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A23D9-DE54-2840-B8AC-84B0FBD6A5BE}" type="datetimeFigureOut">
              <a:rPr kumimoji="1" lang="zh-TW" altLang="en-US" smtClean="0"/>
              <a:t>2023/10/27</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61EB2-2F34-5840-877D-7A82C3F4E270}" type="slidenum">
              <a:rPr kumimoji="1" lang="zh-TW" altLang="en-US" smtClean="0"/>
              <a:t>‹#›</a:t>
            </a:fld>
            <a:endParaRPr kumimoji="1" lang="zh-TW" altLang="en-US"/>
          </a:p>
        </p:txBody>
      </p:sp>
    </p:spTree>
    <p:extLst>
      <p:ext uri="{BB962C8B-B14F-4D97-AF65-F5344CB8AC3E}">
        <p14:creationId xmlns:p14="http://schemas.microsoft.com/office/powerpoint/2010/main" val="291719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1</a:t>
            </a:fld>
            <a:endParaRPr kumimoji="1" lang="zh-TW" altLang="en-US"/>
          </a:p>
        </p:txBody>
      </p:sp>
    </p:spTree>
    <p:extLst>
      <p:ext uri="{BB962C8B-B14F-4D97-AF65-F5344CB8AC3E}">
        <p14:creationId xmlns:p14="http://schemas.microsoft.com/office/powerpoint/2010/main" val="4150055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b="0" i="0" dirty="0">
                <a:effectLst/>
                <a:latin typeface="Arial" panose="020B0604020202020204" pitchFamily="34" charset="0"/>
              </a:rPr>
              <a:t>In the earlier </a:t>
            </a:r>
            <a:r>
              <a:rPr lang="en-US" b="1" i="0" dirty="0">
                <a:effectLst/>
                <a:latin typeface="Arial" panose="020B0604020202020204" pitchFamily="34" charset="0"/>
              </a:rPr>
              <a:t>prior projection method</a:t>
            </a:r>
            <a:r>
              <a:rPr lang="en-US" b="0" i="0" dirty="0">
                <a:effectLst/>
                <a:latin typeface="Arial" panose="020B0604020202020204" pitchFamily="34" charset="0"/>
              </a:rPr>
              <a:t>, they </a:t>
            </a:r>
            <a:r>
              <a:rPr lang="en-US" b="1" i="0" dirty="0">
                <a:effectLst/>
                <a:latin typeface="Arial" panose="020B0604020202020204" pitchFamily="34" charset="0"/>
              </a:rPr>
              <a:t>neglected</a:t>
            </a:r>
            <a:r>
              <a:rPr lang="en-US" b="0" i="0" dirty="0">
                <a:effectLst/>
                <a:latin typeface="Arial" panose="020B0604020202020204" pitchFamily="34" charset="0"/>
              </a:rPr>
              <a:t> the latent projection </a:t>
            </a:r>
            <a:r>
              <a:rPr lang="en-US" b="1" i="0" dirty="0">
                <a:effectLst/>
                <a:latin typeface="Arial" panose="020B0604020202020204" pitchFamily="34" charset="0"/>
              </a:rPr>
              <a:t>gap</a:t>
            </a:r>
            <a:r>
              <a:rPr lang="en-US" b="0" i="0" dirty="0">
                <a:effectLst/>
                <a:latin typeface="Arial" panose="020B0604020202020204" pitchFamily="34" charset="0"/>
              </a:rPr>
              <a:t> between the lesion and lesion-free image,</a:t>
            </a:r>
          </a:p>
          <a:p>
            <a:r>
              <a:rPr lang="en-US" b="1" i="0" dirty="0">
                <a:effectLst/>
                <a:latin typeface="Arial" panose="020B0604020202020204" pitchFamily="34" charset="0"/>
              </a:rPr>
              <a:t>Suggesting</a:t>
            </a:r>
            <a:r>
              <a:rPr lang="en-US" b="0" i="0" dirty="0">
                <a:effectLst/>
                <a:latin typeface="Arial" panose="020B0604020202020204" pitchFamily="34" charset="0"/>
              </a:rPr>
              <a:t> they would both produce a </a:t>
            </a:r>
            <a:r>
              <a:rPr lang="en-US" b="1" i="0" dirty="0">
                <a:effectLst/>
                <a:latin typeface="Arial" panose="020B0604020202020204" pitchFamily="34" charset="0"/>
              </a:rPr>
              <a:t>similar projections</a:t>
            </a:r>
            <a:r>
              <a:rPr lang="en-US" b="0" i="0" dirty="0">
                <a:effectLst/>
                <a:latin typeface="Arial" panose="020B0604020202020204" pitchFamily="34" charset="0"/>
              </a:rPr>
              <a:t>.</a:t>
            </a:r>
          </a:p>
          <a:p>
            <a:endParaRPr kumimoji="1" lang="en-US" altLang="zh-TW" b="0" i="0" dirty="0">
              <a:effectLst/>
              <a:latin typeface="Arial" panose="020B0604020202020204" pitchFamily="34" charset="0"/>
            </a:endParaRPr>
          </a:p>
          <a:p>
            <a:r>
              <a:rPr lang="en-US" b="0" i="0" dirty="0">
                <a:effectLst/>
                <a:latin typeface="Arial" panose="020B0604020202020204" pitchFamily="34" charset="0"/>
              </a:rPr>
              <a:t>also uses DL-based non-linear</a:t>
            </a:r>
            <a:br>
              <a:rPr lang="en-US" dirty="0"/>
            </a:br>
            <a:r>
              <a:rPr lang="en-US" b="0" i="0" dirty="0">
                <a:effectLst/>
                <a:latin typeface="Arial" panose="020B0604020202020204" pitchFamily="34" charset="0"/>
              </a:rPr>
              <a:t>latent variable models to approximate the normative </a:t>
            </a:r>
            <a:r>
              <a:rPr lang="en-US" b="0" i="0" dirty="0" err="1">
                <a:effectLst/>
                <a:latin typeface="Arial" panose="020B0604020202020204" pitchFamily="34" charset="0"/>
              </a:rPr>
              <a:t>distri</a:t>
            </a:r>
            <a:r>
              <a:rPr lang="en-US" b="0" i="0" dirty="0">
                <a:effectLst/>
                <a:latin typeface="Arial" panose="020B0604020202020204" pitchFamily="34" charset="0"/>
              </a:rPr>
              <a:t>-</a:t>
            </a:r>
            <a:br>
              <a:rPr lang="en-US" dirty="0"/>
            </a:br>
            <a:r>
              <a:rPr lang="en-US" b="0" i="0" dirty="0" err="1">
                <a:effectLst/>
                <a:latin typeface="Arial" panose="020B0604020202020204" pitchFamily="34" charset="0"/>
              </a:rPr>
              <a:t>bution</a:t>
            </a:r>
            <a:r>
              <a:rPr lang="en-US" b="0" i="0" dirty="0">
                <a:effectLst/>
                <a:latin typeface="Arial" panose="020B0604020202020204" pitchFamily="34" charset="0"/>
              </a:rPr>
              <a:t> of healthy anatomy from example images. However,</a:t>
            </a:r>
            <a:br>
              <a:rPr lang="en-US" dirty="0"/>
            </a:br>
            <a:r>
              <a:rPr lang="en-US" b="0" i="0" dirty="0">
                <a:effectLst/>
                <a:latin typeface="Arial" panose="020B0604020202020204" pitchFamily="34" charset="0"/>
              </a:rPr>
              <a:t>instead of using </a:t>
            </a:r>
            <a:r>
              <a:rPr lang="en-US" b="1" i="0" dirty="0">
                <a:effectLst/>
                <a:latin typeface="Arial" panose="020B0604020202020204" pitchFamily="34" charset="0"/>
              </a:rPr>
              <a:t>prior projection</a:t>
            </a:r>
            <a:r>
              <a:rPr lang="en-US" b="0" i="0" dirty="0">
                <a:effectLst/>
                <a:latin typeface="Arial" panose="020B0604020202020204" pitchFamily="34" charset="0"/>
              </a:rPr>
              <a:t>, casts the unsupervised detection problem </a:t>
            </a:r>
            <a:r>
              <a:rPr lang="en-US" b="1" i="0" dirty="0">
                <a:effectLst/>
                <a:latin typeface="Arial" panose="020B0604020202020204" pitchFamily="34" charset="0"/>
              </a:rPr>
              <a:t>as a Maximum-A-Posteriori (MAP) image restoration</a:t>
            </a:r>
            <a:br>
              <a:rPr lang="en-US" b="1" dirty="0"/>
            </a:br>
            <a:r>
              <a:rPr lang="en-US" b="1" i="0" dirty="0">
                <a:effectLst/>
                <a:latin typeface="Arial" panose="020B0604020202020204" pitchFamily="34" charset="0"/>
              </a:rPr>
              <a:t>problem </a:t>
            </a:r>
            <a:r>
              <a:rPr lang="en-US" b="0" i="0" dirty="0">
                <a:effectLst/>
                <a:latin typeface="Arial" panose="020B0604020202020204" pitchFamily="34" charset="0"/>
              </a:rPr>
              <a:t>with the normative image prior estimated by a DL-</a:t>
            </a:r>
            <a:br>
              <a:rPr lang="en-US" dirty="0"/>
            </a:br>
            <a:r>
              <a:rPr lang="en-US" b="0" i="0" dirty="0">
                <a:effectLst/>
                <a:latin typeface="Arial" panose="020B0604020202020204" pitchFamily="34" charset="0"/>
              </a:rPr>
              <a:t>based model</a:t>
            </a:r>
            <a:endParaRPr kumimoji="1" lang="en-US" altLang="zh-TW" b="0" i="0" dirty="0">
              <a:effectLst/>
              <a:latin typeface="Arial" panose="020B0604020202020204" pitchFamily="34" charset="0"/>
            </a:endParaRPr>
          </a:p>
          <a:p>
            <a:endParaRPr kumimoji="1" lang="en-US" altLang="zh-TW" b="0" i="0" dirty="0">
              <a:effectLst/>
              <a:latin typeface="Arial" panose="020B0604020202020204" pitchFamily="34" charset="0"/>
            </a:endParaRPr>
          </a:p>
          <a:p>
            <a:r>
              <a:rPr lang="en-US" b="0" i="0" dirty="0">
                <a:effectLst/>
                <a:latin typeface="Arial" panose="020B0604020202020204" pitchFamily="34" charset="0"/>
              </a:rPr>
              <a:t>adopt a </a:t>
            </a:r>
            <a:r>
              <a:rPr lang="en-US" b="1" i="0" dirty="0">
                <a:effectLst/>
                <a:latin typeface="Arial" panose="020B0604020202020204" pitchFamily="34" charset="0"/>
              </a:rPr>
              <a:t>gradient ascent method </a:t>
            </a:r>
            <a:r>
              <a:rPr lang="en-US" b="0" i="0" dirty="0">
                <a:effectLst/>
                <a:latin typeface="Arial" panose="020B0604020202020204" pitchFamily="34" charset="0"/>
              </a:rPr>
              <a:t>and perform iterative optimization to obtain the restored image. (ascent because we are modifying input in respect to larger error)</a:t>
            </a:r>
          </a:p>
          <a:p>
            <a:endParaRPr kumimoji="1" lang="en-US" altLang="zh-TW" b="0" i="0" dirty="0">
              <a:effectLst/>
              <a:latin typeface="Arial" panose="020B0604020202020204" pitchFamily="34" charset="0"/>
            </a:endParaRPr>
          </a:p>
          <a:p>
            <a:r>
              <a:rPr kumimoji="1" lang="en-US" altLang="zh-TW" b="0" i="0" dirty="0">
                <a:effectLst/>
                <a:latin typeface="Arial" panose="020B0604020202020204" pitchFamily="34" charset="0"/>
              </a:rPr>
              <a:t>Notes: </a:t>
            </a:r>
          </a:p>
          <a:p>
            <a:r>
              <a:rPr lang="en-US" b="0" i="0" dirty="0">
                <a:solidFill>
                  <a:srgbClr val="D1D5DB"/>
                </a:solidFill>
                <a:effectLst/>
                <a:latin typeface="Söhne"/>
              </a:rPr>
              <a:t>Maximum a Posteriori (MAP) is a statistical concept used in the field of probability and statistics. It's a method for estimating the most probable value of an unknown quantity based on observed data and prior knowledge about that quantity.</a:t>
            </a:r>
            <a:endParaRPr kumimoji="1" lang="en-US" b="0" i="0" dirty="0">
              <a:solidFill>
                <a:srgbClr val="D1D5DB"/>
              </a:solidFill>
              <a:effectLst/>
              <a:latin typeface="Arial" panose="020B0604020202020204" pitchFamily="34" charset="0"/>
            </a:endParaRPr>
          </a:p>
          <a:p>
            <a:endParaRPr kumimoji="1" lang="en-US" altLang="zh-TW" b="0" i="0" dirty="0">
              <a:solidFill>
                <a:srgbClr val="D1D5DB"/>
              </a:solidFill>
              <a:effectLst/>
              <a:latin typeface="Arial" panose="020B0604020202020204" pitchFamily="34" charset="0"/>
            </a:endParaRPr>
          </a:p>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10</a:t>
            </a:fld>
            <a:endParaRPr kumimoji="1" lang="zh-TW" altLang="en-US"/>
          </a:p>
        </p:txBody>
      </p:sp>
    </p:spTree>
    <p:extLst>
      <p:ext uri="{BB962C8B-B14F-4D97-AF65-F5344CB8AC3E}">
        <p14:creationId xmlns:p14="http://schemas.microsoft.com/office/powerpoint/2010/main" val="556476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a </a:t>
            </a:r>
            <a:r>
              <a:rPr lang="en-US" b="1" dirty="0"/>
              <a:t>generative model </a:t>
            </a:r>
            <a:r>
              <a:rPr lang="en-US" dirty="0"/>
              <a:t>of healthy training data, and propose and evaluate a </a:t>
            </a:r>
            <a:r>
              <a:rPr lang="en-US" b="1" dirty="0"/>
              <a:t>fast mapping technique </a:t>
            </a:r>
            <a:r>
              <a:rPr lang="en-US" dirty="0"/>
              <a:t>of new data to the GAN’s latent space with a new encoder on the 2</a:t>
            </a:r>
            <a:r>
              <a:rPr lang="en-US" baseline="30000" dirty="0"/>
              <a:t>nd</a:t>
            </a:r>
            <a:r>
              <a:rPr lang="en-US" dirty="0"/>
              <a:t> step.</a:t>
            </a:r>
          </a:p>
          <a:p>
            <a:endParaRPr lang="en-US" dirty="0"/>
          </a:p>
          <a:p>
            <a:r>
              <a:rPr lang="en-US" dirty="0"/>
              <a:t>In the </a:t>
            </a:r>
            <a:r>
              <a:rPr lang="en-US" b="1" dirty="0"/>
              <a:t>better performing approach </a:t>
            </a:r>
            <a:r>
              <a:rPr lang="en-US" dirty="0"/>
              <a:t>of encoder training </a:t>
            </a:r>
            <a:r>
              <a:rPr lang="en-US" dirty="0" err="1"/>
              <a:t>izif</a:t>
            </a:r>
            <a:r>
              <a:rPr lang="en-US" dirty="0"/>
              <a:t>, it simultaneously </a:t>
            </a:r>
            <a:r>
              <a:rPr lang="en-US" b="1" dirty="0"/>
              <a:t>guides encoder training in the image space and in the latent space.</a:t>
            </a:r>
          </a:p>
          <a:p>
            <a:endParaRPr lang="en-US" dirty="0"/>
          </a:p>
          <a:p>
            <a:r>
              <a:rPr lang="en-US" dirty="0"/>
              <a:t>During the model evaluation we found a </a:t>
            </a:r>
            <a:r>
              <a:rPr lang="en-US" b="1" dirty="0"/>
              <a:t>suboptimal</a:t>
            </a:r>
            <a:r>
              <a:rPr lang="en-US" dirty="0"/>
              <a:t> latent mapping of image with lesion might produce an entirely different brain structure </a:t>
            </a:r>
            <a:r>
              <a:rPr lang="en-US" b="1" dirty="0"/>
              <a:t>resulting in undesired residuals </a:t>
            </a:r>
            <a:r>
              <a:rPr lang="en-US" dirty="0"/>
              <a:t>from the </a:t>
            </a:r>
            <a:r>
              <a:rPr lang="en-US" dirty="0" err="1"/>
              <a:t>substraction</a:t>
            </a:r>
            <a:endParaRPr lang="en-US"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11</a:t>
            </a:fld>
            <a:endParaRPr kumimoji="1" lang="zh-TW" altLang="en-US"/>
          </a:p>
        </p:txBody>
      </p:sp>
    </p:spTree>
    <p:extLst>
      <p:ext uri="{BB962C8B-B14F-4D97-AF65-F5344CB8AC3E}">
        <p14:creationId xmlns:p14="http://schemas.microsoft.com/office/powerpoint/2010/main" val="391889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Proposing an adversarial based framework for unsupervised anomaly segmentation, which bypasses the normal image reconstruction and works on anomaly detection directly.</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Decompose the image into two cuts based on the reference image distribution</a:t>
            </a:r>
            <a:r>
              <a:rPr lang="en-AS" b="0" i="0" dirty="0">
                <a:solidFill>
                  <a:srgbClr val="000000"/>
                </a:solidFill>
                <a:effectLst/>
                <a:latin typeface="Times New Roman" panose="02020603050405020304" pitchFamily="18" charset="0"/>
              </a:rPr>
              <a:t> </a:t>
            </a:r>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One cut will fall into the reference distribution</a:t>
            </a:r>
          </a:p>
          <a:p>
            <a:r>
              <a:rPr lang="en-US" sz="1800" b="0" i="0" u="none" strike="noStrike" dirty="0">
                <a:solidFill>
                  <a:srgbClr val="000000"/>
                </a:solidFill>
                <a:effectLst/>
                <a:latin typeface="Calibri" panose="020F0502020204030204" pitchFamily="34" charset="0"/>
              </a:rPr>
              <a:t>The other cut is outside of the reference image distribution</a:t>
            </a:r>
          </a:p>
          <a:p>
            <a:r>
              <a:rPr lang="en-US" sz="1800" b="0" i="0" u="none" strike="noStrike" dirty="0">
                <a:solidFill>
                  <a:srgbClr val="000000"/>
                </a:solidFill>
                <a:effectLst/>
                <a:latin typeface="Calibri" panose="020F0502020204030204" pitchFamily="34" charset="0"/>
              </a:rPr>
              <a:t>Discriminator helps to introduce the knowledge from the reference image distribution</a:t>
            </a:r>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12</a:t>
            </a:fld>
            <a:endParaRPr kumimoji="1" lang="zh-TW" altLang="en-US"/>
          </a:p>
        </p:txBody>
      </p:sp>
    </p:spTree>
    <p:extLst>
      <p:ext uri="{BB962C8B-B14F-4D97-AF65-F5344CB8AC3E}">
        <p14:creationId xmlns:p14="http://schemas.microsoft.com/office/powerpoint/2010/main" val="353437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application of </a:t>
            </a:r>
            <a:r>
              <a:rPr lang="en-US" b="1" dirty="0"/>
              <a:t>denoising diffusion probabilistic models with a partial diffusion strategy </a:t>
            </a:r>
            <a:r>
              <a:rPr lang="en-US" dirty="0"/>
              <a:t>for unsupervised anomaly detection.</a:t>
            </a:r>
          </a:p>
          <a:p>
            <a:endParaRPr lang="en-US" dirty="0"/>
          </a:p>
          <a:p>
            <a:r>
              <a:rPr lang="en-US" dirty="0"/>
              <a:t>query image x0 is </a:t>
            </a:r>
            <a:r>
              <a:rPr lang="en-US" b="1" i="0" dirty="0"/>
              <a:t>corrupted</a:t>
            </a:r>
            <a:r>
              <a:rPr lang="en-US" dirty="0"/>
              <a:t> for t timesteps </a:t>
            </a:r>
            <a:r>
              <a:rPr lang="en-US" dirty="0" err="1"/>
              <a:t>xt</a:t>
            </a:r>
            <a:r>
              <a:rPr lang="en-US" dirty="0"/>
              <a:t> which is </a:t>
            </a:r>
            <a:r>
              <a:rPr lang="en-US" b="1" dirty="0"/>
              <a:t>then</a:t>
            </a:r>
            <a:r>
              <a:rPr lang="en-US" dirty="0"/>
              <a:t> </a:t>
            </a:r>
            <a:r>
              <a:rPr lang="en-US" b="1" dirty="0"/>
              <a:t>denoised</a:t>
            </a:r>
            <a:r>
              <a:rPr lang="en-US" dirty="0"/>
              <a:t> back to xˆ0.</a:t>
            </a:r>
          </a:p>
          <a:p>
            <a:endParaRPr lang="en-US" dirty="0"/>
          </a:p>
          <a:p>
            <a:r>
              <a:rPr lang="en-US" b="1" dirty="0"/>
              <a:t>Proposed the use of multi-scale (multi-octave) simplex noise </a:t>
            </a:r>
            <a:r>
              <a:rPr lang="en-US" dirty="0"/>
              <a:t>instead of the classical white noise to allow larger anomalous regions to become reconstructed as healthy regions.</a:t>
            </a:r>
          </a:p>
          <a:p>
            <a:endParaRPr lang="en-US" dirty="0"/>
          </a:p>
          <a:p>
            <a:r>
              <a:rPr lang="en-US" dirty="0"/>
              <a:t>Due to the fact, simplex noise produce </a:t>
            </a:r>
            <a:r>
              <a:rPr lang="en-US" b="1" dirty="0"/>
              <a:t>smooth or structured randomness</a:t>
            </a:r>
            <a:endParaRPr lang="en-US"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13</a:t>
            </a:fld>
            <a:endParaRPr kumimoji="1" lang="zh-TW" altLang="en-US"/>
          </a:p>
        </p:txBody>
      </p:sp>
    </p:spTree>
    <p:extLst>
      <p:ext uri="{BB962C8B-B14F-4D97-AF65-F5344CB8AC3E}">
        <p14:creationId xmlns:p14="http://schemas.microsoft.com/office/powerpoint/2010/main" val="900241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Proposed a DAE </a:t>
            </a:r>
            <a:r>
              <a:rPr lang="en-US" dirty="0"/>
              <a:t>as a baseline for unsupervised anomaly detection</a:t>
            </a:r>
          </a:p>
          <a:p>
            <a:r>
              <a:rPr lang="en-US" b="1" dirty="0"/>
              <a:t>Shown DAE with coarse noise is better </a:t>
            </a:r>
            <a:r>
              <a:rPr lang="en-US" dirty="0"/>
              <a:t>than with traditional pixel/ voxel-level noise</a:t>
            </a:r>
          </a:p>
          <a:p>
            <a:endParaRPr lang="en-US" dirty="0"/>
          </a:p>
          <a:p>
            <a:r>
              <a:rPr lang="en-US" b="1" dirty="0"/>
              <a:t>During training </a:t>
            </a:r>
            <a:r>
              <a:rPr lang="en-US" dirty="0"/>
              <a:t>(top), </a:t>
            </a:r>
            <a:r>
              <a:rPr lang="en-US" b="1" dirty="0"/>
              <a:t>noise is added </a:t>
            </a:r>
            <a:r>
              <a:rPr lang="en-US" dirty="0"/>
              <a:t>to the foreground of the healthy image, and the network is trained to remove the noise and reconstruct the original image. </a:t>
            </a:r>
            <a:r>
              <a:rPr lang="en-US" b="1" dirty="0"/>
              <a:t>At test time </a:t>
            </a:r>
            <a:r>
              <a:rPr lang="en-US" dirty="0"/>
              <a:t>(bottom), the pixelwise postprocessed reconstruction error is used as the anomaly score.</a:t>
            </a:r>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14</a:t>
            </a:fld>
            <a:endParaRPr kumimoji="1" lang="zh-TW" altLang="en-US"/>
          </a:p>
        </p:txBody>
      </p:sp>
    </p:spTree>
    <p:extLst>
      <p:ext uri="{BB962C8B-B14F-4D97-AF65-F5344CB8AC3E}">
        <p14:creationId xmlns:p14="http://schemas.microsoft.com/office/powerpoint/2010/main" val="3300055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Triplet based Variational Autoencoder (TVAE), allows us to </a:t>
            </a:r>
            <a:r>
              <a:rPr lang="en-US" b="1" dirty="0"/>
              <a:t>capture more fine-grained information in the latent embedding.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Paraphrased (</a:t>
            </a:r>
            <a:r>
              <a:rPr lang="en-US" sz="1200" b="1" dirty="0">
                <a:latin typeface="Söhne"/>
              </a:rPr>
              <a:t>O</a:t>
            </a:r>
            <a:r>
              <a:rPr lang="en-US" sz="1200" b="1" i="0" dirty="0">
                <a:effectLst/>
                <a:latin typeface="Söhne"/>
              </a:rPr>
              <a:t>ur approach aims to restore input images to healthy states for </a:t>
            </a:r>
            <a:r>
              <a:rPr lang="en-US" sz="1200" b="0" i="0" dirty="0">
                <a:effectLst/>
                <a:latin typeface="Söhne"/>
              </a:rPr>
              <a:t>both healthy and anomalous inputs, disentangling triplet learning from latent space projection for consistent representations.) will be further explained in the method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Söhne"/>
              </a:rPr>
              <a:t>Notes:</a:t>
            </a:r>
          </a:p>
          <a:p>
            <a:pPr algn="l">
              <a:buFont typeface="+mj-lt"/>
              <a:buAutoNum type="arabicPeriod"/>
            </a:pPr>
            <a:r>
              <a:rPr lang="en-US" b="1" i="0" dirty="0">
                <a:solidFill>
                  <a:srgbClr val="D1D5DB"/>
                </a:solidFill>
                <a:effectLst/>
                <a:latin typeface="Söhne"/>
              </a:rPr>
              <a:t>Negative Log-Likelihood</a:t>
            </a:r>
            <a:r>
              <a:rPr lang="en-US" b="0" i="0" dirty="0">
                <a:solidFill>
                  <a:srgbClr val="D1D5DB"/>
                </a:solidFill>
                <a:effectLst/>
                <a:latin typeface="Söhne"/>
              </a:rPr>
              <a:t>: This measures how well a model's predictions align with the actual data. In the case of a VAE, it's used to measure how well the generated data (through the decoder) matches the real data. The negative log-likelihood quantifies the dissimilarity between the generated data and the actual data. Lower values indicate a better match.</a:t>
            </a:r>
          </a:p>
          <a:p>
            <a:pPr algn="l">
              <a:buFont typeface="+mj-lt"/>
              <a:buAutoNum type="arabicPeriod"/>
            </a:pPr>
            <a:r>
              <a:rPr lang="en-US" b="1" i="0" dirty="0">
                <a:solidFill>
                  <a:srgbClr val="D1D5DB"/>
                </a:solidFill>
                <a:effectLst/>
                <a:latin typeface="Söhne"/>
              </a:rPr>
              <a:t>Expected Negative Log-Likelihood</a:t>
            </a:r>
            <a:r>
              <a:rPr lang="en-US" b="0" i="0" dirty="0">
                <a:solidFill>
                  <a:srgbClr val="D1D5DB"/>
                </a:solidFill>
                <a:effectLst/>
                <a:latin typeface="Söhne"/>
              </a:rPr>
              <a:t>: This is the average or expected value of the negative log-likelihood over all the data points in a dataset. It provides an overall assessment of how well the model is performing on average.</a:t>
            </a:r>
          </a:p>
          <a:p>
            <a:pPr algn="l">
              <a:buFont typeface="+mj-lt"/>
              <a:buAutoNum type="arabicPeriod"/>
            </a:pPr>
            <a:r>
              <a:rPr lang="en-US" b="1" i="0" dirty="0">
                <a:solidFill>
                  <a:srgbClr val="D1D5DB"/>
                </a:solidFill>
                <a:effectLst/>
                <a:latin typeface="Söhne"/>
              </a:rPr>
              <a:t>Upper-Bound</a:t>
            </a:r>
            <a:r>
              <a:rPr lang="en-US" b="0" i="0" dirty="0">
                <a:solidFill>
                  <a:srgbClr val="D1D5DB"/>
                </a:solidFill>
                <a:effectLst/>
                <a:latin typeface="Söhne"/>
              </a:rPr>
              <a:t>: In VAE, the objective is not to directly optimize the true expected negative log-likelihood because it's often intractable to compute. Instead, the model aims to find an upper-bound on this value that can be optimized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200"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15</a:t>
            </a:fld>
            <a:endParaRPr kumimoji="1" lang="zh-TW" altLang="en-US"/>
          </a:p>
        </p:txBody>
      </p:sp>
    </p:spTree>
    <p:extLst>
      <p:ext uri="{BB962C8B-B14F-4D97-AF65-F5344CB8AC3E}">
        <p14:creationId xmlns:p14="http://schemas.microsoft.com/office/powerpoint/2010/main" val="2810280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U-Transformer network, combining a U-shaped</a:t>
            </a:r>
          </a:p>
          <a:p>
            <a:r>
              <a:rPr lang="en-US" dirty="0"/>
              <a:t>architecture for image segmentation </a:t>
            </a:r>
            <a:r>
              <a:rPr lang="en-US" b="1" dirty="0"/>
              <a:t>with not only self- but also cross-attention </a:t>
            </a:r>
            <a:r>
              <a:rPr lang="en-US" dirty="0"/>
              <a:t>from</a:t>
            </a:r>
          </a:p>
          <a:p>
            <a:r>
              <a:rPr lang="en-US" dirty="0"/>
              <a:t>Transformers.</a:t>
            </a:r>
          </a:p>
          <a:p>
            <a:endParaRPr lang="en-US" dirty="0"/>
          </a:p>
          <a:p>
            <a:r>
              <a:rPr lang="en-US" dirty="0"/>
              <a:t>To allows a fine spatial recovery in the U-Net decoder </a:t>
            </a:r>
            <a:r>
              <a:rPr lang="en-US" b="1" dirty="0"/>
              <a:t>by filtering out non-semantic features.</a:t>
            </a:r>
          </a:p>
          <a:p>
            <a:endParaRPr lang="en-US" b="1" dirty="0"/>
          </a:p>
          <a:p>
            <a:br>
              <a:rPr lang="en-US" dirty="0"/>
            </a:br>
            <a:r>
              <a:rPr lang="en-US" b="0" i="0" dirty="0">
                <a:solidFill>
                  <a:srgbClr val="D1D5DB"/>
                </a:solidFill>
                <a:effectLst/>
                <a:latin typeface="Söhne"/>
              </a:rPr>
              <a:t>Aligned with the concept of the U-Net Transformer, we incorporated cross attention mechanisms to eliminate non-semantic attributes within the skip connection features, emphasizing areas of substantial relevance for the task. However, divergent from the U-Net approach, our focus lies in diminishing the spatial intensity of non-semantic low-level features, rather than altering the regional structure itself.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Paraphrased (</a:t>
            </a:r>
            <a:r>
              <a:rPr lang="en-US" sz="1200" b="0" i="0" dirty="0">
                <a:effectLst/>
              </a:rPr>
              <a:t>We integrated cross attention to remove non-semantic features from skip connections, aiming to reduce spatial intensity of low-level non-semantic attributes, distinct from U-Net's emphasis on structural alteration.)</a:t>
            </a:r>
            <a:endParaRPr lang="LID4096" sz="1200"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16</a:t>
            </a:fld>
            <a:endParaRPr kumimoji="1" lang="zh-TW" altLang="en-US"/>
          </a:p>
        </p:txBody>
      </p:sp>
    </p:spTree>
    <p:extLst>
      <p:ext uri="{BB962C8B-B14F-4D97-AF65-F5344CB8AC3E}">
        <p14:creationId xmlns:p14="http://schemas.microsoft.com/office/powerpoint/2010/main" val="623826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add this, this might be irrelevant, as the purpose and design are different </a:t>
            </a:r>
          </a:p>
          <a:p>
            <a:endParaRPr lang="en-US" dirty="0"/>
          </a:p>
          <a:p>
            <a:r>
              <a:rPr lang="en-US" dirty="0"/>
              <a:t>further incorporate the structure </a:t>
            </a:r>
            <a:r>
              <a:rPr lang="en-US" dirty="0" err="1"/>
              <a:t>informa</a:t>
            </a:r>
            <a:r>
              <a:rPr lang="en-US" dirty="0"/>
              <a:t>-</a:t>
            </a:r>
          </a:p>
          <a:p>
            <a:r>
              <a:rPr lang="en-US" dirty="0" err="1"/>
              <a:t>tion</a:t>
            </a:r>
            <a:r>
              <a:rPr lang="en-US" dirty="0"/>
              <a:t>, we introduce a structure embedding scheme which ex-</a:t>
            </a:r>
          </a:p>
          <a:p>
            <a:r>
              <a:rPr lang="en-US" dirty="0" err="1"/>
              <a:t>plicitly</a:t>
            </a:r>
            <a:r>
              <a:rPr lang="en-US" dirty="0"/>
              <a:t> feeding the learned structure features into the in-</a:t>
            </a:r>
          </a:p>
          <a:p>
            <a:r>
              <a:rPr lang="en-US" dirty="0"/>
              <a:t>painting process serving as preconditions for image com-</a:t>
            </a:r>
          </a:p>
          <a:p>
            <a:r>
              <a:rPr lang="en-US" dirty="0" err="1"/>
              <a:t>pletion</a:t>
            </a:r>
            <a:r>
              <a:rPr lang="en-US" dirty="0"/>
              <a:t>.</a:t>
            </a:r>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17</a:t>
            </a:fld>
            <a:endParaRPr kumimoji="1" lang="zh-TW" altLang="en-US"/>
          </a:p>
        </p:txBody>
      </p:sp>
    </p:spTree>
    <p:extLst>
      <p:ext uri="{BB962C8B-B14F-4D97-AF65-F5344CB8AC3E}">
        <p14:creationId xmlns:p14="http://schemas.microsoft.com/office/powerpoint/2010/main" val="173977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18</a:t>
            </a:fld>
            <a:endParaRPr kumimoji="1" lang="zh-TW" altLang="en-US"/>
          </a:p>
        </p:txBody>
      </p:sp>
    </p:spTree>
    <p:extLst>
      <p:ext uri="{BB962C8B-B14F-4D97-AF65-F5344CB8AC3E}">
        <p14:creationId xmlns:p14="http://schemas.microsoft.com/office/powerpoint/2010/main" val="2037384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19</a:t>
            </a:fld>
            <a:endParaRPr kumimoji="1" lang="zh-TW" altLang="en-US"/>
          </a:p>
        </p:txBody>
      </p:sp>
    </p:spTree>
    <p:extLst>
      <p:ext uri="{BB962C8B-B14F-4D97-AF65-F5344CB8AC3E}">
        <p14:creationId xmlns:p14="http://schemas.microsoft.com/office/powerpoint/2010/main" val="2388149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2</a:t>
            </a:fld>
            <a:endParaRPr kumimoji="1" lang="zh-TW" altLang="en-US"/>
          </a:p>
        </p:txBody>
      </p:sp>
    </p:spTree>
    <p:extLst>
      <p:ext uri="{BB962C8B-B14F-4D97-AF65-F5344CB8AC3E}">
        <p14:creationId xmlns:p14="http://schemas.microsoft.com/office/powerpoint/2010/main" val="2693475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"GD-enhancing tumor (ET — label 4)" refers to tumor tissue that enhances with a contrast agent in images acquired through Gadolinium-enhanced MRI scans. "Peritumoral edema (ED — label 2)" refers to the region of tissue surrounding the tumor that exhibits swelling or edema. "Necrotic and non-enhancing tumor core (NCR/NET — label 1)" refers to the central portion of the tumor that does not enhance with the contrast agent and may show signs of necrosis or tissue death.</a:t>
            </a:r>
          </a:p>
          <a:p>
            <a:endParaRPr lang="en-US" b="0" i="0" dirty="0">
              <a:solidFill>
                <a:srgbClr val="D1D5DB"/>
              </a:solidFill>
              <a:effectLst/>
              <a:latin typeface="Söhne"/>
            </a:endParaRPr>
          </a:p>
          <a:p>
            <a:r>
              <a:rPr lang="en-US" b="0" i="0" dirty="0">
                <a:solidFill>
                  <a:srgbClr val="D1D5DB"/>
                </a:solidFill>
                <a:effectLst/>
                <a:latin typeface="Söhne"/>
              </a:rPr>
              <a:t>The contrast agent referred to in the previous explanation is a substance that is injected into the body before a medical imaging procedure, </a:t>
            </a:r>
          </a:p>
          <a:p>
            <a:endParaRPr lang="en-US" b="0" i="0" dirty="0">
              <a:solidFill>
                <a:srgbClr val="D1D5DB"/>
              </a:solidFill>
              <a:effectLst/>
              <a:latin typeface="Söhne"/>
            </a:endParaRPr>
          </a:p>
          <a:p>
            <a:r>
              <a:rPr lang="en-US" b="0" i="0" dirty="0">
                <a:solidFill>
                  <a:srgbClr val="D1D5DB"/>
                </a:solidFill>
                <a:effectLst/>
                <a:latin typeface="Söhne"/>
              </a:rPr>
              <a:t>Edema refers to the accumulation of excess fluid in the body's tissues, leading to swelling and increased tissue volume.</a:t>
            </a:r>
          </a:p>
          <a:p>
            <a:endParaRPr lang="en-US" b="0" i="0" dirty="0">
              <a:solidFill>
                <a:srgbClr val="D1D5DB"/>
              </a:solidFill>
              <a:effectLst/>
              <a:latin typeface="Söhne"/>
            </a:endParaRPr>
          </a:p>
          <a:p>
            <a:r>
              <a:rPr lang="en-US" b="0" i="0" dirty="0">
                <a:solidFill>
                  <a:srgbClr val="D1D5DB"/>
                </a:solidFill>
                <a:effectLst/>
                <a:latin typeface="Söhne"/>
              </a:rPr>
              <a:t>Add or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data was acquired with different clinical protocols and various scanners from 19 institutions.</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 </a:t>
            </a:r>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20</a:t>
            </a:fld>
            <a:endParaRPr kumimoji="1" lang="zh-TW" altLang="en-US"/>
          </a:p>
        </p:txBody>
      </p:sp>
    </p:spTree>
    <p:extLst>
      <p:ext uri="{BB962C8B-B14F-4D97-AF65-F5344CB8AC3E}">
        <p14:creationId xmlns:p14="http://schemas.microsoft.com/office/powerpoint/2010/main" val="252377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Pixel value from 0-600 to 0-0.6</a:t>
            </a:r>
          </a:p>
          <a:p>
            <a:r>
              <a:rPr kumimoji="1" lang="en-US" altLang="zh-TW" dirty="0"/>
              <a:t>0-0.6</a:t>
            </a:r>
          </a:p>
          <a:p>
            <a:r>
              <a:rPr kumimoji="1" lang="en-US" altLang="zh-TW" dirty="0"/>
              <a:t>0-0.6</a:t>
            </a:r>
          </a:p>
          <a:p>
            <a:r>
              <a:rPr kumimoji="1" lang="en-US" altLang="zh-TW" dirty="0"/>
              <a:t>Mean 33</a:t>
            </a:r>
          </a:p>
          <a:p>
            <a:r>
              <a:rPr kumimoji="1" lang="en-US" altLang="zh-TW" dirty="0"/>
              <a:t>Std 77.5</a:t>
            </a:r>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21</a:t>
            </a:fld>
            <a:endParaRPr kumimoji="1" lang="zh-TW" altLang="en-US"/>
          </a:p>
        </p:txBody>
      </p:sp>
    </p:spTree>
    <p:extLst>
      <p:ext uri="{BB962C8B-B14F-4D97-AF65-F5344CB8AC3E}">
        <p14:creationId xmlns:p14="http://schemas.microsoft.com/office/powerpoint/2010/main" val="1373219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Tx/>
              <a:buChar char="-"/>
            </a:pPr>
            <a:r>
              <a:rPr kumimoji="1" lang="en-US" altLang="zh-TW" dirty="0"/>
              <a:t>Triplet net with shared weight</a:t>
            </a:r>
          </a:p>
          <a:p>
            <a:pPr marL="171450" indent="-171450">
              <a:buFontTx/>
              <a:buChar char="-"/>
            </a:pPr>
            <a:endParaRPr kumimoji="1" lang="en-US" altLang="zh-TW"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1" lang="en-US" altLang="zh-TW" dirty="0"/>
              <a:t>Metric learning</a:t>
            </a:r>
          </a:p>
          <a:p>
            <a:pPr marL="171450" indent="-171450">
              <a:buFontTx/>
              <a:buChar char="-"/>
            </a:pPr>
            <a:endParaRPr kumimoji="1" lang="en-US" altLang="zh-TW" dirty="0"/>
          </a:p>
          <a:p>
            <a:pPr marL="171450" indent="-171450">
              <a:buFontTx/>
              <a:buChar char="-"/>
            </a:pPr>
            <a:r>
              <a:rPr kumimoji="1" lang="en-US" altLang="zh-TW" dirty="0"/>
              <a:t>Only train on healthy 2d brain image dataset</a:t>
            </a:r>
          </a:p>
          <a:p>
            <a:pPr marL="0" indent="0">
              <a:buFontTx/>
              <a:buNone/>
            </a:pPr>
            <a:endParaRPr kumimoji="1" lang="en-US" altLang="zh-TW" dirty="0"/>
          </a:p>
          <a:p>
            <a:pPr marL="171450" indent="-171450">
              <a:buFontTx/>
              <a:buChar char="-"/>
            </a:pPr>
            <a:r>
              <a:rPr kumimoji="1" lang="en-US" altLang="zh-TW" dirty="0"/>
              <a:t>NOISE in negative sample to mimic existence of anomaly</a:t>
            </a:r>
          </a:p>
          <a:p>
            <a:pPr marL="171450" indent="-171450">
              <a:buFontTx/>
              <a:buChar char="-"/>
            </a:pP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a:t>
            </a:r>
            <a:r>
              <a:rPr lang="en-US" sz="1200" b="0" i="0" dirty="0">
                <a:effectLst/>
              </a:rPr>
              <a:t>riplet Variational Autoencoder (VAE) to </a:t>
            </a:r>
            <a:r>
              <a:rPr lang="en-US" sz="1200" b="1" i="0" dirty="0">
                <a:effectLst/>
              </a:rPr>
              <a:t>simultaneously learn healthy brain data distribution and reconstruct the healthy version </a:t>
            </a:r>
            <a:r>
              <a:rPr lang="en-US" sz="1200" b="0" i="0" dirty="0">
                <a:effectLst/>
              </a:rPr>
              <a:t>of input images.</a:t>
            </a:r>
            <a:br>
              <a:rPr lang="en-US" dirty="0"/>
            </a:br>
            <a:br>
              <a:rPr lang="en-US" dirty="0"/>
            </a:br>
            <a:r>
              <a:rPr lang="en-US" b="0" i="0" dirty="0">
                <a:solidFill>
                  <a:srgbClr val="D1D5DB"/>
                </a:solidFill>
                <a:effectLst/>
                <a:latin typeface="Söhne"/>
              </a:rPr>
              <a:t>Utilizing a Variational Autoencoder (VAE) equipped with metric learning, we employ an approach to create and reconstruct a healthy rendition of the input image. This holds true whether the input is in its original healthy state or with added noise. This process is facilitated by mastering the underlying semantic features of both regular healthy images and their noisier counterparts. </a:t>
            </a:r>
            <a:r>
              <a:rPr lang="en-US" b="1" i="0" dirty="0">
                <a:solidFill>
                  <a:srgbClr val="D1D5DB"/>
                </a:solidFill>
                <a:effectLst/>
                <a:latin typeface="Söhne"/>
              </a:rPr>
              <a:t>These learned features </a:t>
            </a:r>
            <a:r>
              <a:rPr lang="en-US" b="0" i="0" dirty="0">
                <a:solidFill>
                  <a:srgbClr val="D1D5DB"/>
                </a:solidFill>
                <a:effectLst/>
                <a:latin typeface="Söhne"/>
              </a:rPr>
              <a:t>subsequently serve as the blueprint for anomaly detection, </a:t>
            </a:r>
            <a:r>
              <a:rPr lang="en-US" b="1" i="0" dirty="0">
                <a:solidFill>
                  <a:srgbClr val="D1D5DB"/>
                </a:solidFill>
                <a:effectLst/>
                <a:latin typeface="Söhne"/>
              </a:rPr>
              <a:t>allowing us to distinguish deviations from the norm.</a:t>
            </a:r>
            <a:endParaRPr kumimoji="1" lang="en-US" b="1"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network is encouraged to </a:t>
            </a:r>
            <a:r>
              <a:rPr lang="en-US" b="1" dirty="0"/>
              <a:t>perform as it was explicitly trained</a:t>
            </a:r>
            <a:r>
              <a:rPr lang="en-US" dirty="0"/>
              <a:t>: capturing the unique information of each brain slice, </a:t>
            </a:r>
            <a:r>
              <a:rPr lang="en-US" b="1" dirty="0"/>
              <a:t>projecting its latent representation onto a normal version, and reconstructing its healthy brain counterpart</a:t>
            </a:r>
            <a:endParaRPr lang="en-US" sz="1200" b="1"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22</a:t>
            </a:fld>
            <a:endParaRPr kumimoji="1" lang="zh-TW" altLang="en-US"/>
          </a:p>
        </p:txBody>
      </p:sp>
    </p:spTree>
    <p:extLst>
      <p:ext uri="{BB962C8B-B14F-4D97-AF65-F5344CB8AC3E}">
        <p14:creationId xmlns:p14="http://schemas.microsoft.com/office/powerpoint/2010/main" val="1871177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Coarse noise</a:t>
            </a:r>
          </a:p>
          <a:p>
            <a:pPr marL="171450" indent="-171450">
              <a:buFontTx/>
              <a:buChar char="-"/>
            </a:pPr>
            <a:r>
              <a:rPr kumimoji="1" lang="en-US" altLang="zh-TW" dirty="0"/>
              <a:t>Generate gaussian (can be negative) , </a:t>
            </a:r>
            <a:r>
              <a:rPr kumimoji="1" lang="en-US" altLang="zh-TW" dirty="0" err="1"/>
              <a:t>upsample</a:t>
            </a:r>
            <a:r>
              <a:rPr kumimoji="1" lang="en-US" altLang="zh-TW" dirty="0"/>
              <a:t> and</a:t>
            </a:r>
            <a:r>
              <a:rPr lang="en-US" dirty="0"/>
              <a:t> randomize the centers of the coarse noise clusters that may occur due to </a:t>
            </a:r>
            <a:r>
              <a:rPr lang="en-US" dirty="0" err="1"/>
              <a:t>upsampling</a:t>
            </a:r>
            <a:r>
              <a:rPr lang="en-US" dirty="0"/>
              <a:t> from very low resolutions.</a:t>
            </a:r>
            <a:endParaRPr kumimoji="1" lang="en-US" dirty="0"/>
          </a:p>
          <a:p>
            <a:pPr marL="171450" indent="-171450">
              <a:buFontTx/>
              <a:buChar char="-"/>
            </a:pPr>
            <a:endParaRPr kumimoji="1" lang="en-US" dirty="0"/>
          </a:p>
          <a:p>
            <a:pPr marL="0" indent="0">
              <a:buFontTx/>
              <a:buNone/>
            </a:pPr>
            <a:r>
              <a:rPr kumimoji="1" lang="en-US" dirty="0"/>
              <a:t>Simplex noise</a:t>
            </a:r>
          </a:p>
          <a:p>
            <a:pPr marL="171450" indent="-171450">
              <a:buFontTx/>
              <a:buChar char="-"/>
            </a:pPr>
            <a:r>
              <a:rPr kumimoji="1" lang="en-US" dirty="0"/>
              <a:t>Generate simplex noise</a:t>
            </a:r>
          </a:p>
          <a:p>
            <a:pPr marL="628650" lvl="1" indent="-171450">
              <a:buFontTx/>
              <a:buChar char="-"/>
            </a:pPr>
            <a:r>
              <a:rPr lang="en-US" b="1" dirty="0"/>
              <a:t>simplex noise has a set frequency, which we can adjust to allow a greater area of the image to become corrupted </a:t>
            </a:r>
            <a:r>
              <a:rPr lang="en-US" dirty="0"/>
              <a:t>and reconstructed as healthy from the denoising process.</a:t>
            </a:r>
            <a:endParaRPr kumimoji="1" lang="en-US" dirty="0"/>
          </a:p>
          <a:p>
            <a:pPr marL="628650" lvl="1" indent="-171450">
              <a:buFontTx/>
              <a:buChar char="-"/>
            </a:pPr>
            <a:r>
              <a:rPr lang="en-US" dirty="0"/>
              <a:t>Instead of using the default simplex noise function</a:t>
            </a:r>
            <a:r>
              <a:rPr lang="en-US" b="1" dirty="0"/>
              <a:t>, we can apply a number of octaves of noise (also known as fractal noise). </a:t>
            </a:r>
            <a:r>
              <a:rPr lang="en-US" dirty="0"/>
              <a:t>This involves combining N frequencies of noise together, where the next frequency’s amplitude reduces by some decay rate γ.</a:t>
            </a:r>
            <a:r>
              <a:rPr kumimoji="1" lang="en-US" dirty="0"/>
              <a:t> </a:t>
            </a:r>
          </a:p>
          <a:p>
            <a:pPr marL="628650" lvl="1" indent="-171450">
              <a:buFontTx/>
              <a:buChar char="-"/>
            </a:pPr>
            <a:r>
              <a:rPr lang="en-US" dirty="0"/>
              <a:t>low frequency noise cannot be well approximated with a Gaussian distribution;</a:t>
            </a:r>
            <a:r>
              <a:rPr kumimoji="1" lang="en-US" dirty="0"/>
              <a:t>, </a:t>
            </a:r>
            <a:r>
              <a:rPr lang="en-US" dirty="0"/>
              <a:t>however, by applying an increasing number of octaves of noise, the distribution becomes closer to a Gaussian distribution.</a:t>
            </a:r>
          </a:p>
          <a:p>
            <a:pPr marL="628650" lvl="1" indent="-171450">
              <a:buFontTx/>
              <a:buChar char="-"/>
            </a:pPr>
            <a:r>
              <a:rPr lang="en-US" dirty="0"/>
              <a:t>This is paramount for our DDPM model as we assume our noising function is sampling from a Gaussian distribution.</a:t>
            </a:r>
          </a:p>
          <a:p>
            <a:pPr marL="628650" lvl="1" indent="-171450">
              <a:buFontTx/>
              <a:buChar char="-"/>
            </a:pPr>
            <a:r>
              <a:rPr lang="en-US" dirty="0"/>
              <a:t>Furthermore, when generating the simplex noise, we shuffle the seed before every noise calculation,</a:t>
            </a:r>
          </a:p>
          <a:p>
            <a:pPr marL="628650" lvl="1" indent="-171450">
              <a:buFontTx/>
              <a:buChar char="-"/>
            </a:pPr>
            <a:r>
              <a:rPr lang="en-US" dirty="0"/>
              <a:t>we use a starting frequency of ν = 2^−6 , octave of N = 6 and a decay of γ = 0.8 (persistence).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Rand_3d_fixed_T_octaves -&gt; for n octaves, noise += amplitude * </a:t>
            </a:r>
            <a:r>
              <a:rPr lang="en-US" b="0" dirty="0">
                <a:solidFill>
                  <a:srgbClr val="D4D4D4"/>
                </a:solidFill>
                <a:effectLst/>
                <a:latin typeface="Consolas" panose="020B0609020204030204" pitchFamily="49" charset="0"/>
              </a:rPr>
              <a:t>noise3array, </a:t>
            </a:r>
            <a:r>
              <a:rPr lang="en-US" b="1" dirty="0">
                <a:solidFill>
                  <a:srgbClr val="D4D4D4"/>
                </a:solidFill>
                <a:effectLst/>
                <a:latin typeface="Consolas" panose="020B0609020204030204" pitchFamily="49" charset="0"/>
              </a:rPr>
              <a:t>frequency</a:t>
            </a:r>
            <a:r>
              <a:rPr lang="en-US" b="0" dirty="0">
                <a:solidFill>
                  <a:srgbClr val="D4D4D4"/>
                </a:solidFill>
                <a:effectLst/>
                <a:latin typeface="Consolas" panose="020B0609020204030204" pitchFamily="49" charset="0"/>
              </a:rPr>
              <a:t> /=2, </a:t>
            </a:r>
            <a:r>
              <a:rPr lang="en-US" b="1" dirty="0">
                <a:solidFill>
                  <a:srgbClr val="D4D4D4"/>
                </a:solidFill>
                <a:effectLst/>
                <a:latin typeface="Consolas" panose="020B0609020204030204" pitchFamily="49" charset="0"/>
              </a:rPr>
              <a:t>amplitude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init</a:t>
            </a:r>
            <a:r>
              <a:rPr lang="en-US" b="0" dirty="0">
                <a:solidFill>
                  <a:srgbClr val="D4D4D4"/>
                </a:solidFill>
                <a:effectLst/>
                <a:latin typeface="Consolas" panose="020B0609020204030204" pitchFamily="49" charset="0"/>
              </a:rPr>
              <a:t> 1) *= </a:t>
            </a:r>
            <a:r>
              <a:rPr lang="en-US" b="0" dirty="0" err="1">
                <a:solidFill>
                  <a:srgbClr val="D4D4D4"/>
                </a:solidFill>
                <a:effectLst/>
                <a:latin typeface="Consolas" panose="020B0609020204030204" pitchFamily="49" charset="0"/>
              </a:rPr>
              <a:t>persistance</a:t>
            </a:r>
            <a:endParaRPr lang="en-US" b="0" dirty="0">
              <a:solidFill>
                <a:srgbClr val="D4D4D4"/>
              </a:solidFill>
              <a:effectLst/>
              <a:latin typeface="Consolas" panose="020B0609020204030204" pitchFamily="49" charset="0"/>
            </a:endParaRPr>
          </a:p>
          <a:p>
            <a:pPr marL="628650" lvl="1" indent="-171450">
              <a:buFontTx/>
              <a:buChar char="-"/>
            </a:pPr>
            <a:endParaRPr lang="en-US" dirty="0"/>
          </a:p>
          <a:p>
            <a:pPr marL="628650" lvl="1" indent="-171450">
              <a:buFontTx/>
              <a:buChar char="-"/>
            </a:pPr>
            <a:endParaRPr kumimoji="1" lang="en-US" dirty="0"/>
          </a:p>
          <a:p>
            <a:pPr marL="171450" indent="-171450">
              <a:buFontTx/>
              <a:buChar char="-"/>
            </a:pPr>
            <a:r>
              <a:rPr kumimoji="1" lang="en-US" dirty="0"/>
              <a:t>Add noise to image with </a:t>
            </a:r>
            <a:r>
              <a:rPr kumimoji="1" lang="en-US" dirty="0" err="1"/>
              <a:t>sample_q</a:t>
            </a:r>
            <a:r>
              <a:rPr kumimoji="1" lang="en-US" dirty="0"/>
              <a:t>:</a:t>
            </a:r>
          </a:p>
          <a:p>
            <a:pPr marL="628650" lvl="1" indent="-171450">
              <a:buFontTx/>
              <a:buChar char="-"/>
            </a:pPr>
            <a:r>
              <a:rPr lang="en-US" dirty="0"/>
              <a:t>Beta from 0.0001 to 0.02, variance schedule</a:t>
            </a:r>
          </a:p>
          <a:p>
            <a:pPr marL="628650" lvl="1" indent="-171450">
              <a:buFontTx/>
              <a:buChar char="-"/>
            </a:pPr>
            <a:r>
              <a:rPr lang="en-US" dirty="0"/>
              <a:t>Extract create tensor with the x value with same shape</a:t>
            </a:r>
          </a:p>
          <a:p>
            <a:pPr marL="628650" lvl="1" indent="-171450">
              <a:buFontTx/>
              <a:buChar char="-"/>
            </a:pPr>
            <a:r>
              <a:rPr lang="en-US" b="0" dirty="0">
                <a:solidFill>
                  <a:srgbClr val="D4D4D4"/>
                </a:solidFill>
                <a:effectLst/>
                <a:latin typeface="Consolas" panose="020B0609020204030204" pitchFamily="49" charset="0"/>
              </a:rPr>
              <a:t>extract(</a:t>
            </a:r>
            <a:r>
              <a:rPr lang="en-US" b="0" dirty="0" err="1">
                <a:solidFill>
                  <a:srgbClr val="569CD6"/>
                </a:solidFill>
                <a:effectLst/>
                <a:latin typeface="Consolas" panose="020B0609020204030204" pitchFamily="49" charset="0"/>
              </a:rPr>
              <a:t>self</a:t>
            </a:r>
            <a:r>
              <a:rPr lang="en-US" b="0" dirty="0" err="1">
                <a:solidFill>
                  <a:srgbClr val="D4D4D4"/>
                </a:solidFill>
                <a:effectLst/>
                <a:latin typeface="Consolas" panose="020B0609020204030204" pitchFamily="49" charset="0"/>
              </a:rPr>
              <a:t>.sqrt_alphas_cumprod</a:t>
            </a:r>
            <a:r>
              <a:rPr lang="en-US" b="0" dirty="0">
                <a:solidFill>
                  <a:srgbClr val="D4D4D4"/>
                </a:solidFill>
                <a:effectLst/>
                <a:latin typeface="Consolas" panose="020B0609020204030204" pitchFamily="49" charset="0"/>
              </a:rPr>
              <a:t>, t, x_0.shape, x_0.device) * x_0 +</a:t>
            </a:r>
          </a:p>
          <a:p>
            <a:r>
              <a:rPr lang="en-US" b="0" dirty="0">
                <a:solidFill>
                  <a:srgbClr val="D4D4D4"/>
                </a:solidFill>
                <a:effectLst/>
                <a:latin typeface="Consolas" panose="020B0609020204030204" pitchFamily="49" charset="0"/>
              </a:rPr>
              <a:t>                extract(</a:t>
            </a:r>
            <a:r>
              <a:rPr lang="en-US" b="0" dirty="0" err="1">
                <a:solidFill>
                  <a:srgbClr val="569CD6"/>
                </a:solidFill>
                <a:effectLst/>
                <a:latin typeface="Consolas" panose="020B0609020204030204" pitchFamily="49" charset="0"/>
              </a:rPr>
              <a:t>self</a:t>
            </a:r>
            <a:r>
              <a:rPr lang="en-US" b="0" dirty="0" err="1">
                <a:solidFill>
                  <a:srgbClr val="D4D4D4"/>
                </a:solidFill>
                <a:effectLst/>
                <a:latin typeface="Consolas" panose="020B0609020204030204" pitchFamily="49" charset="0"/>
              </a:rPr>
              <a:t>.sqrt_one_minus_alphas_cumprod</a:t>
            </a:r>
            <a:r>
              <a:rPr lang="en-US" b="0" dirty="0">
                <a:solidFill>
                  <a:srgbClr val="D4D4D4"/>
                </a:solidFill>
                <a:effectLst/>
                <a:latin typeface="Consolas" panose="020B0609020204030204" pitchFamily="49" charset="0"/>
              </a:rPr>
              <a:t>, t, x_0.shape, x_0.device) * noise</a:t>
            </a:r>
          </a:p>
          <a:p>
            <a:endParaRPr lang="en-US" b="0" dirty="0">
              <a:solidFill>
                <a:srgbClr val="D4D4D4"/>
              </a:solidFill>
              <a:effectLst/>
              <a:latin typeface="Consolas" panose="020B0609020204030204" pitchFamily="49" charset="0"/>
            </a:endParaRPr>
          </a:p>
          <a:p>
            <a:pPr marL="628650" lvl="1" indent="-171450">
              <a:buFontTx/>
              <a:buChar char="-"/>
            </a:pPr>
            <a:endParaRPr lang="en-US" dirty="0"/>
          </a:p>
          <a:p>
            <a:pPr marL="628650" lvl="1" indent="-171450">
              <a:buFontTx/>
              <a:buChar char="-"/>
            </a:pPr>
            <a:endParaRPr 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23</a:t>
            </a:fld>
            <a:endParaRPr kumimoji="1" lang="zh-TW" altLang="en-US"/>
          </a:p>
        </p:txBody>
      </p:sp>
    </p:spTree>
    <p:extLst>
      <p:ext uri="{BB962C8B-B14F-4D97-AF65-F5344CB8AC3E}">
        <p14:creationId xmlns:p14="http://schemas.microsoft.com/office/powerpoint/2010/main" val="561609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Models are then </a:t>
            </a:r>
            <a:r>
              <a:rPr lang="en-US" b="1" dirty="0"/>
              <a:t>tested on data that includes anomalies unseen during training</a:t>
            </a:r>
            <a:r>
              <a:rPr lang="en-US" dirty="0"/>
              <a:t>. Since anomalies constitute out-of-distribution data, autoencoder models are expected to generalize poorly; thus, larger reconstruction errors are expected to indicate anomalous regions.</a:t>
            </a:r>
          </a:p>
          <a:p>
            <a:r>
              <a:rPr lang="en-US" dirty="0"/>
              <a:t>reconstruction errors generalize to hyperintense lesion segmentation</a:t>
            </a:r>
            <a:endParaRPr kumimoji="1" lang="en-US" altLang="zh-TW" dirty="0"/>
          </a:p>
          <a:p>
            <a:r>
              <a:rPr kumimoji="1" lang="en-US" altLang="zh-TW" dirty="0"/>
              <a:t>Use reconstruction error to detect and localize anomalies at test time</a:t>
            </a:r>
          </a:p>
          <a:p>
            <a:pPr marL="0" indent="0">
              <a:buFontTx/>
              <a:buNone/>
            </a:pPr>
            <a:endParaRPr kumimoji="1" lang="en-US" altLang="zh-TW" dirty="0"/>
          </a:p>
          <a:p>
            <a:pPr marL="171450" indent="-171450">
              <a:buFontTx/>
              <a:buChar char="-"/>
            </a:pP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24</a:t>
            </a:fld>
            <a:endParaRPr kumimoji="1" lang="zh-TW" altLang="en-US"/>
          </a:p>
        </p:txBody>
      </p:sp>
    </p:spTree>
    <p:extLst>
      <p:ext uri="{BB962C8B-B14F-4D97-AF65-F5344CB8AC3E}">
        <p14:creationId xmlns:p14="http://schemas.microsoft.com/office/powerpoint/2010/main" val="93391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Use reconstruction error to detect and localize anomalies at test time</a:t>
            </a:r>
          </a:p>
          <a:p>
            <a:r>
              <a:rPr kumimoji="1" lang="en-US" altLang="zh-TW" dirty="0"/>
              <a:t>No noise is used during test time</a:t>
            </a:r>
          </a:p>
          <a:p>
            <a:r>
              <a:rPr kumimoji="1" lang="en-US" altLang="zh-TW" dirty="0"/>
              <a:t>Postprocessing: </a:t>
            </a:r>
          </a:p>
          <a:p>
            <a:pPr marL="171450" indent="-171450">
              <a:buFontTx/>
              <a:buChar char="-"/>
            </a:pPr>
            <a:r>
              <a:rPr kumimoji="1" lang="en-US" altLang="zh-TW" b="1" dirty="0"/>
              <a:t>Compensate</a:t>
            </a:r>
            <a:r>
              <a:rPr kumimoji="1" lang="en-US" altLang="zh-TW" dirty="0"/>
              <a:t> for a very small reconstruction error</a:t>
            </a:r>
          </a:p>
          <a:p>
            <a:pPr marL="171450" indent="-171450">
              <a:buFontTx/>
              <a:buChar char="-"/>
            </a:pPr>
            <a:r>
              <a:rPr kumimoji="1" lang="en-US" altLang="zh-TW" dirty="0"/>
              <a:t>The other </a:t>
            </a:r>
            <a:r>
              <a:rPr kumimoji="1" lang="en-US" altLang="zh-TW" b="1" dirty="0"/>
              <a:t>two steps is aimed to filter out very small artefacts.</a:t>
            </a:r>
          </a:p>
          <a:p>
            <a:pPr marL="171450" indent="-171450">
              <a:buFontTx/>
              <a:buChar char="-"/>
            </a:pPr>
            <a:r>
              <a:rPr kumimoji="1" lang="en-US" altLang="zh-TW" dirty="0"/>
              <a:t>3d median filter with kernel size 5x5x5 kernel </a:t>
            </a:r>
            <a:r>
              <a:rPr lang="en-US" b="0" i="0" dirty="0">
                <a:effectLst/>
                <a:latin typeface="Arial" panose="020B0604020202020204" pitchFamily="34" charset="0"/>
              </a:rPr>
              <a:t>to remove small outliers and </a:t>
            </a:r>
            <a:r>
              <a:rPr lang="en-US" b="1" i="0" dirty="0">
                <a:effectLst/>
                <a:latin typeface="Arial" panose="020B0604020202020204" pitchFamily="34" charset="0"/>
              </a:rPr>
              <a:t>to obtain a more continuous signal (and preservation of edge), </a:t>
            </a:r>
            <a:r>
              <a:rPr lang="en-US" b="0" i="0" dirty="0">
                <a:effectLst/>
                <a:latin typeface="Arial" panose="020B0604020202020204" pitchFamily="34" charset="0"/>
              </a:rPr>
              <a:t>has a smoothing effect (high-frequency information is reduced)</a:t>
            </a:r>
            <a:r>
              <a:rPr lang="en-US" b="0" i="0" dirty="0">
                <a:solidFill>
                  <a:srgbClr val="2E2E2E"/>
                </a:solidFill>
                <a:effectLst/>
                <a:latin typeface="NexusSans"/>
              </a:rPr>
              <a:t>, a larger size kernel is not appropriate for median filtering, because for a larger set of pixels the median value deviates from the pixel value. effective at removing impulse noise, the </a:t>
            </a:r>
            <a:r>
              <a:rPr lang="en-US" b="1" i="0" dirty="0">
                <a:solidFill>
                  <a:srgbClr val="2E2E2E"/>
                </a:solidFill>
                <a:effectLst/>
                <a:latin typeface="NexusSans"/>
              </a:rPr>
              <a:t>“salt and pepper” noise, in the image. </a:t>
            </a:r>
            <a:endParaRPr kumimoji="1" lang="en-US" altLang="zh-TW" b="1" dirty="0"/>
          </a:p>
          <a:p>
            <a:pPr marL="171450" indent="-171450">
              <a:buFontTx/>
              <a:buChar char="-"/>
            </a:pPr>
            <a:r>
              <a:rPr kumimoji="1" lang="en-US" altLang="zh-TW" dirty="0"/>
              <a:t>3d Connected component filter, set any pixels with (filled area) of </a:t>
            </a:r>
            <a:r>
              <a:rPr kumimoji="1" lang="en-US" altLang="zh-TW" b="1" dirty="0"/>
              <a:t>connected component less or equals to 7</a:t>
            </a:r>
            <a:r>
              <a:rPr kumimoji="1" lang="en-US" altLang="zh-TW" dirty="0"/>
              <a:t>. To eliminate small noise or artifacts from volume. </a:t>
            </a:r>
            <a:r>
              <a:rPr lang="en-US" b="0" i="0" dirty="0">
                <a:effectLst/>
                <a:latin typeface="Arial" panose="020B0604020202020204" pitchFamily="34" charset="0"/>
              </a:rPr>
              <a:t>3D connected component analysis</a:t>
            </a:r>
            <a:br>
              <a:rPr lang="en-US" dirty="0"/>
            </a:br>
            <a:r>
              <a:rPr lang="en-US" b="0" i="0" dirty="0">
                <a:effectLst/>
                <a:latin typeface="Arial" panose="020B0604020202020204" pitchFamily="34" charset="0"/>
              </a:rPr>
              <a:t>is performed on the resulting binary volumes to discard any small structures with an area less than 8 voxels.</a:t>
            </a:r>
            <a:endParaRPr kumimoji="1" lang="en-US" altLang="zh-TW" dirty="0"/>
          </a:p>
          <a:p>
            <a:pPr marL="171450" indent="-171450">
              <a:buFontTx/>
              <a:buChar char="-"/>
            </a:pPr>
            <a:endParaRPr kumimoji="1" lang="en-US" altLang="zh-TW" dirty="0"/>
          </a:p>
          <a:p>
            <a:pPr marL="171450" indent="-171450">
              <a:buFontTx/>
              <a:buChar char="-"/>
            </a:pPr>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25</a:t>
            </a:fld>
            <a:endParaRPr kumimoji="1" lang="zh-TW" altLang="en-US"/>
          </a:p>
        </p:txBody>
      </p:sp>
    </p:spTree>
    <p:extLst>
      <p:ext uri="{BB962C8B-B14F-4D97-AF65-F5344CB8AC3E}">
        <p14:creationId xmlns:p14="http://schemas.microsoft.com/office/powerpoint/2010/main" val="2275258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en-US" altLang="zh-TW" dirty="0"/>
              <a:t>Connect this with the previous picture in next slide</a:t>
            </a:r>
          </a:p>
          <a:p>
            <a:r>
              <a:rPr kumimoji="1" lang="en-US" altLang="zh-TW" dirty="0"/>
              <a:t>talk about the </a:t>
            </a:r>
            <a:r>
              <a:rPr kumimoji="1" lang="en-US" altLang="zh-TW" dirty="0" err="1"/>
              <a:t>downsample</a:t>
            </a:r>
            <a:r>
              <a:rPr kumimoji="1" lang="en-US" altLang="zh-TW" dirty="0"/>
              <a:t> and </a:t>
            </a:r>
            <a:r>
              <a:rPr kumimoji="1" lang="en-US" altLang="zh-TW" dirty="0" err="1"/>
              <a:t>upsample</a:t>
            </a:r>
            <a:r>
              <a:rPr kumimoji="1" lang="en-US" altLang="zh-TW" dirty="0"/>
              <a:t> sizes</a:t>
            </a:r>
          </a:p>
          <a:p>
            <a:r>
              <a:rPr kumimoji="1" lang="en-US" altLang="zh-TW" b="1" dirty="0"/>
              <a:t>Skip only on first three layers</a:t>
            </a:r>
            <a:r>
              <a:rPr kumimoji="1" lang="en-US" altLang="zh-TW" dirty="0"/>
              <a:t>, as they would often capture low-level spatial features better, and we let the deeper layer to focus on high level semantic features only</a:t>
            </a:r>
          </a:p>
          <a:p>
            <a:r>
              <a:rPr kumimoji="1" lang="en-US" altLang="zh-TW" dirty="0"/>
              <a:t>Next we </a:t>
            </a:r>
            <a:r>
              <a:rPr kumimoji="1" lang="en-US" altLang="zh-TW" b="1" dirty="0"/>
              <a:t>will introduce the three building blocks of the network</a:t>
            </a:r>
            <a:r>
              <a:rPr kumimoji="1" lang="en-US" altLang="zh-TW" dirty="0"/>
              <a:t>, metric learning and latent sampling, coarse-scale loss, and Gated Cross Skip connection</a:t>
            </a:r>
          </a:p>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Explain the connection with the abstracted figure in the next slide</a:t>
            </a:r>
            <a:endParaRPr kumimoji="1" lang="en-US" altLang="zh-TW" dirty="0"/>
          </a:p>
          <a:p>
            <a:endParaRPr kumimoji="1" lang="en-US" altLang="zh-TW" dirty="0"/>
          </a:p>
          <a:p>
            <a:r>
              <a:rPr kumimoji="1" lang="en-US" altLang="zh-TW" dirty="0" err="1"/>
              <a:t>Chatgpt</a:t>
            </a:r>
            <a:r>
              <a:rPr kumimoji="1" lang="en-US" altLang="zh-TW" dirty="0"/>
              <a:t> explanation:</a:t>
            </a:r>
          </a:p>
          <a:p>
            <a:pPr algn="l"/>
            <a:br>
              <a:rPr lang="en-US" b="0" i="0" dirty="0">
                <a:solidFill>
                  <a:srgbClr val="D1D5DB"/>
                </a:solidFill>
                <a:effectLst/>
                <a:latin typeface="Söhne"/>
              </a:rPr>
            </a:br>
            <a:r>
              <a:rPr lang="en-US" b="0" i="0" dirty="0">
                <a:solidFill>
                  <a:srgbClr val="D1D5DB"/>
                </a:solidFill>
                <a:effectLst/>
                <a:latin typeface="Söhne"/>
              </a:rPr>
              <a:t>Certainly. Adding skip connections to the first three layers of the network while excluding them from deeper layers is a strategic architectural choice in neural network design. The purpose is to allow the network to effectively capture both low-level and high-level features from the input data.</a:t>
            </a:r>
          </a:p>
          <a:p>
            <a:pPr algn="l"/>
            <a:r>
              <a:rPr lang="en-US" b="0" i="0" dirty="0">
                <a:solidFill>
                  <a:srgbClr val="D1D5DB"/>
                </a:solidFill>
                <a:effectLst/>
                <a:latin typeface="Söhne"/>
              </a:rPr>
              <a:t>Here's the elaboration:</a:t>
            </a:r>
          </a:p>
          <a:p>
            <a:pPr algn="l">
              <a:buFont typeface="+mj-lt"/>
              <a:buAutoNum type="arabicPeriod"/>
            </a:pPr>
            <a:r>
              <a:rPr lang="en-US" b="1" i="0" dirty="0">
                <a:solidFill>
                  <a:srgbClr val="D1D5DB"/>
                </a:solidFill>
                <a:effectLst/>
                <a:latin typeface="Söhne"/>
              </a:rPr>
              <a:t>Low-Level Features:</a:t>
            </a:r>
            <a:r>
              <a:rPr lang="en-US" b="0" i="0" dirty="0">
                <a:solidFill>
                  <a:srgbClr val="D1D5DB"/>
                </a:solidFill>
                <a:effectLst/>
                <a:latin typeface="Söhne"/>
              </a:rPr>
              <a:t> The initial layers of a neural network typically capture basic features of the input data, such as edges, corners, and textures. These are often referred to as low-level features. By adding skip connections to these layers, you enable the network to retain direct access to these raw features.</a:t>
            </a:r>
          </a:p>
          <a:p>
            <a:pPr algn="l">
              <a:buFont typeface="+mj-lt"/>
              <a:buAutoNum type="arabicPeriod"/>
            </a:pPr>
            <a:r>
              <a:rPr lang="en-US" b="1" i="0" dirty="0">
                <a:solidFill>
                  <a:srgbClr val="D1D5DB"/>
                </a:solidFill>
                <a:effectLst/>
                <a:latin typeface="Söhne"/>
              </a:rPr>
              <a:t>Skip Connections:</a:t>
            </a:r>
            <a:r>
              <a:rPr lang="en-US" b="0" i="0" dirty="0">
                <a:solidFill>
                  <a:srgbClr val="D1D5DB"/>
                </a:solidFill>
                <a:effectLst/>
                <a:latin typeface="Söhne"/>
              </a:rPr>
              <a:t> Skip connections allow the network to skip some layers and directly connect to deeper layers. This helps in mitigating the vanishing gradient problem and facilitates the flow of gradients during training. When you add skip connections to the lower layers, you ensure that the network retains the capacity to utilize these foundational features in the later stages.</a:t>
            </a:r>
          </a:p>
          <a:p>
            <a:pPr algn="l">
              <a:buFont typeface="+mj-lt"/>
              <a:buAutoNum type="arabicPeriod"/>
            </a:pPr>
            <a:r>
              <a:rPr lang="en-US" b="1" i="0" dirty="0">
                <a:solidFill>
                  <a:srgbClr val="D1D5DB"/>
                </a:solidFill>
                <a:effectLst/>
                <a:latin typeface="Söhne"/>
              </a:rPr>
              <a:t>Higher-Level Semantics:</a:t>
            </a:r>
            <a:r>
              <a:rPr lang="en-US" b="0" i="0" dirty="0">
                <a:solidFill>
                  <a:srgbClr val="D1D5DB"/>
                </a:solidFill>
                <a:effectLst/>
                <a:latin typeface="Söhne"/>
              </a:rPr>
              <a:t> Deeper layers of a neural network tend to capture more abstract and high-level features, such as shapes, patterns, and semantic information. By excluding skip connections from these deeper layers, you encourage the network to focus primarily on learning these complex semantic representations.</a:t>
            </a:r>
          </a:p>
          <a:p>
            <a:pPr algn="l">
              <a:buFont typeface="+mj-lt"/>
              <a:buAutoNum type="arabicPeriod"/>
            </a:pPr>
            <a:r>
              <a:rPr lang="en-US" b="1" i="0" dirty="0">
                <a:solidFill>
                  <a:srgbClr val="D1D5DB"/>
                </a:solidFill>
                <a:effectLst/>
                <a:latin typeface="Söhne"/>
              </a:rPr>
              <a:t>Balance:</a:t>
            </a:r>
            <a:r>
              <a:rPr lang="en-US" b="0" i="0" dirty="0">
                <a:solidFill>
                  <a:srgbClr val="D1D5DB"/>
                </a:solidFill>
                <a:effectLst/>
                <a:latin typeface="Söhne"/>
              </a:rPr>
              <a:t> The overall architecture achieves a balance between leveraging the fine-grained details captured by the lower layers and the sophisticated understanding provided by the deeper layers. This can lead to a more effective extraction of meaningful features from the data.</a:t>
            </a:r>
          </a:p>
          <a:p>
            <a:pPr algn="l">
              <a:buFont typeface="+mj-lt"/>
              <a:buAutoNum type="arabicPeriod"/>
            </a:pPr>
            <a:r>
              <a:rPr lang="en-US" b="1" i="0" dirty="0">
                <a:solidFill>
                  <a:srgbClr val="D1D5DB"/>
                </a:solidFill>
                <a:effectLst/>
                <a:latin typeface="Söhne"/>
              </a:rPr>
              <a:t>Computational Efficiency:</a:t>
            </a:r>
            <a:r>
              <a:rPr lang="en-US" b="0" i="0" dirty="0">
                <a:solidFill>
                  <a:srgbClr val="D1D5DB"/>
                </a:solidFill>
                <a:effectLst/>
                <a:latin typeface="Söhne"/>
              </a:rPr>
              <a:t> Skip connections add computational overhead. By strategically placing them in the early layers, you can achieve a good compromise between computational efficiency and feature extraction capability.</a:t>
            </a:r>
          </a:p>
          <a:p>
            <a:pPr algn="l"/>
            <a:r>
              <a:rPr lang="en-US" b="0" i="0" dirty="0">
                <a:solidFill>
                  <a:srgbClr val="D1D5DB"/>
                </a:solidFill>
                <a:effectLst/>
                <a:latin typeface="Söhne"/>
              </a:rPr>
              <a:t>In summary, the approach of adding skip connections only to the first three layers and excluding them from deeper layers makes sense because it enables the network to effectively capture both low-level features and high-level semantics. This can result in improved performance in tasks that require a combination of detailed and abstract information processing.</a:t>
            </a:r>
          </a:p>
          <a:p>
            <a:endParaRPr kumimoji="1" lang="en-US" altLang="zh-TW" dirty="0"/>
          </a:p>
          <a:p>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26</a:t>
            </a:fld>
            <a:endParaRPr kumimoji="1" lang="zh-TW" altLang="en-US"/>
          </a:p>
        </p:txBody>
      </p:sp>
    </p:spTree>
    <p:extLst>
      <p:ext uri="{BB962C8B-B14F-4D97-AF65-F5344CB8AC3E}">
        <p14:creationId xmlns:p14="http://schemas.microsoft.com/office/powerpoint/2010/main" val="2581288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Tx/>
              <a:buNone/>
            </a:pPr>
            <a:endParaRPr lang="en-US" sz="1200" b="1"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27</a:t>
            </a:fld>
            <a:endParaRPr kumimoji="1" lang="zh-TW" altLang="en-US"/>
          </a:p>
        </p:txBody>
      </p:sp>
    </p:spTree>
    <p:extLst>
      <p:ext uri="{BB962C8B-B14F-4D97-AF65-F5344CB8AC3E}">
        <p14:creationId xmlns:p14="http://schemas.microsoft.com/office/powerpoint/2010/main" val="1547557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b="0" i="0" dirty="0">
                <a:solidFill>
                  <a:srgbClr val="D1D5DB"/>
                </a:solidFill>
                <a:effectLst/>
                <a:latin typeface="Söhne"/>
              </a:rPr>
              <a:t>to generate a healthy image regardless of whether the input image is healthy or anomaly, this approach </a:t>
            </a:r>
            <a:r>
              <a:rPr lang="en-US" b="1" i="0" dirty="0">
                <a:solidFill>
                  <a:srgbClr val="D1D5DB"/>
                </a:solidFill>
                <a:effectLst/>
                <a:latin typeface="Söhne"/>
              </a:rPr>
              <a:t>separates the metric learning from the sampling process,</a:t>
            </a:r>
            <a:r>
              <a:rPr lang="en-US" b="0" i="0" dirty="0">
                <a:solidFill>
                  <a:srgbClr val="D1D5DB"/>
                </a:solidFill>
                <a:effectLst/>
                <a:latin typeface="Söhne"/>
              </a:rPr>
              <a:t> with the goal of projecting both healthy and anomaly versions of the input image into the same projection space.</a:t>
            </a:r>
          </a:p>
          <a:p>
            <a:endParaRPr kumimoji="1" lang="en-US" altLang="zh-TW" dirty="0"/>
          </a:p>
          <a:p>
            <a:r>
              <a:rPr kumimoji="1" lang="en-US" altLang="zh-TW" dirty="0"/>
              <a:t>The </a:t>
            </a:r>
            <a:r>
              <a:rPr kumimoji="1" lang="en-US" altLang="zh-TW" b="1" dirty="0"/>
              <a:t>triplet loss calculation for metric learning is done on the bottleneck features, t</a:t>
            </a:r>
            <a:r>
              <a:rPr kumimoji="1" lang="en-US" altLang="zh-TW" dirty="0"/>
              <a:t>hose </a:t>
            </a:r>
            <a:r>
              <a:rPr lang="en-US" b="0" i="0" dirty="0">
                <a:solidFill>
                  <a:srgbClr val="D1D5DB"/>
                </a:solidFill>
                <a:effectLst/>
                <a:latin typeface="Söhne"/>
              </a:rPr>
              <a:t>encodes the high-level semantic differences between healthy and anomaly images.</a:t>
            </a:r>
          </a:p>
          <a:p>
            <a:endParaRPr kumimoji="1" lang="en-US" altLang="zh-TW" b="0" i="0" dirty="0">
              <a:solidFill>
                <a:srgbClr val="D1D5DB"/>
              </a:solidFill>
              <a:effectLst/>
              <a:latin typeface="Söhne"/>
            </a:endParaRPr>
          </a:p>
          <a:p>
            <a:r>
              <a:rPr kumimoji="1" lang="en-US" altLang="zh-TW" dirty="0"/>
              <a:t>We then use those features to predict the mean and log variance of the data distribution and sample a new latent</a:t>
            </a:r>
          </a:p>
          <a:p>
            <a:endParaRPr kumimoji="1" lang="en-US" altLang="zh-TW" dirty="0"/>
          </a:p>
          <a:p>
            <a:r>
              <a:rPr kumimoji="1" lang="en-US" altLang="zh-TW" dirty="0"/>
              <a:t>We </a:t>
            </a:r>
            <a:r>
              <a:rPr kumimoji="1" lang="en-US" altLang="zh-TW" b="1" dirty="0"/>
              <a:t>then concatenate the sampled healthy feature with metric learning enriched features</a:t>
            </a:r>
          </a:p>
          <a:p>
            <a:endParaRPr kumimoji="1" lang="en-US" altLang="zh-TW" dirty="0"/>
          </a:p>
          <a:p>
            <a:r>
              <a:rPr lang="en-US" b="0" i="0" dirty="0">
                <a:solidFill>
                  <a:srgbClr val="D1D5DB"/>
                </a:solidFill>
                <a:effectLst/>
                <a:latin typeface="Söhne"/>
              </a:rPr>
              <a:t>This method aims to create healthy images irrespective of input being healthy or anomaly, achieved by separating metric learning from sampling, allowing both versions to be projected into the same space. High-level semantic distinctions between healthy and anomaly images are encoded in bottleneck features for triplet loss computation. These features predict distribution properties and a new latent representation. The sampled healthy feature is then combined with enriched metric learning features.</a:t>
            </a:r>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28</a:t>
            </a:fld>
            <a:endParaRPr kumimoji="1" lang="zh-TW" altLang="en-US"/>
          </a:p>
        </p:txBody>
      </p:sp>
    </p:spTree>
    <p:extLst>
      <p:ext uri="{BB962C8B-B14F-4D97-AF65-F5344CB8AC3E}">
        <p14:creationId xmlns:p14="http://schemas.microsoft.com/office/powerpoint/2010/main" val="1126728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lang="en-US" dirty="0"/>
            </a:br>
            <a:r>
              <a:rPr lang="en-US" b="0" i="0" dirty="0">
                <a:solidFill>
                  <a:srgbClr val="D1D5DB"/>
                </a:solidFill>
                <a:effectLst/>
                <a:latin typeface="Söhne"/>
              </a:rPr>
              <a:t>By </a:t>
            </a:r>
            <a:r>
              <a:rPr lang="en-US" b="1" i="0" dirty="0">
                <a:solidFill>
                  <a:srgbClr val="D1D5DB"/>
                </a:solidFill>
                <a:effectLst/>
                <a:latin typeface="Söhne"/>
              </a:rPr>
              <a:t>incorporating</a:t>
            </a:r>
            <a:r>
              <a:rPr lang="en-US" b="0" i="0" dirty="0">
                <a:solidFill>
                  <a:srgbClr val="D1D5DB"/>
                </a:solidFill>
                <a:effectLst/>
                <a:latin typeface="Söhne"/>
              </a:rPr>
              <a:t> a coarse-scale loss, you ensure that the </a:t>
            </a:r>
            <a:r>
              <a:rPr lang="en-US" b="1" i="0" dirty="0">
                <a:solidFill>
                  <a:srgbClr val="D1D5DB"/>
                </a:solidFill>
                <a:effectLst/>
                <a:latin typeface="Söhne"/>
              </a:rPr>
              <a:t>network's lower levels capture essential knowledge and semantic details before the introduction of skip connections. </a:t>
            </a:r>
            <a:r>
              <a:rPr lang="en-US" b="0" i="0" dirty="0">
                <a:solidFill>
                  <a:srgbClr val="D1D5DB"/>
                </a:solidFill>
                <a:effectLst/>
                <a:latin typeface="Söhne"/>
              </a:rPr>
              <a:t>This is achieved by calculating the reconstruction loss on a layer preceding the skip connection. Subsequently, to enhance </a:t>
            </a:r>
            <a:r>
              <a:rPr lang="en-US" b="1" i="0" dirty="0">
                <a:solidFill>
                  <a:srgbClr val="D1D5DB"/>
                </a:solidFill>
                <a:effectLst/>
                <a:latin typeface="Söhne"/>
              </a:rPr>
              <a:t>the translation of high-level semantics into spatial representations,</a:t>
            </a:r>
            <a:r>
              <a:rPr lang="en-US" b="0" i="0" dirty="0">
                <a:solidFill>
                  <a:srgbClr val="D1D5DB"/>
                </a:solidFill>
                <a:effectLst/>
                <a:latin typeface="Söhne"/>
              </a:rPr>
              <a:t> you employ an additional convolution block prior to the </a:t>
            </a:r>
            <a:r>
              <a:rPr lang="en-US" b="0" i="0" dirty="0" err="1">
                <a:solidFill>
                  <a:srgbClr val="D1D5DB"/>
                </a:solidFill>
                <a:effectLst/>
                <a:latin typeface="Söhne"/>
              </a:rPr>
              <a:t>upsampling</a:t>
            </a:r>
            <a:r>
              <a:rPr lang="en-US" b="0" i="0" dirty="0">
                <a:solidFill>
                  <a:srgbClr val="D1D5DB"/>
                </a:solidFill>
                <a:effectLst/>
                <a:latin typeface="Söhne"/>
              </a:rPr>
              <a:t> step for spatially smaller features. </a:t>
            </a:r>
          </a:p>
          <a:p>
            <a:r>
              <a:rPr lang="en-US" b="0" i="0" dirty="0">
                <a:solidFill>
                  <a:srgbClr val="D1D5DB"/>
                </a:solidFill>
                <a:effectLst/>
                <a:latin typeface="Söhne"/>
              </a:rPr>
              <a:t>By </a:t>
            </a:r>
            <a:r>
              <a:rPr lang="en-US" b="1" i="0" dirty="0">
                <a:solidFill>
                  <a:srgbClr val="D1D5DB"/>
                </a:solidFill>
                <a:effectLst/>
                <a:latin typeface="Söhne"/>
              </a:rPr>
              <a:t>including the intermediate 32 by 32 spatial reconstruction loss</a:t>
            </a:r>
            <a:r>
              <a:rPr lang="en-US" b="0" i="0" dirty="0">
                <a:solidFill>
                  <a:srgbClr val="D1D5DB"/>
                </a:solidFill>
                <a:effectLst/>
                <a:latin typeface="Söhne"/>
              </a:rPr>
              <a:t>, your model is encouraged to </a:t>
            </a:r>
            <a:r>
              <a:rPr lang="en-US" b="1" i="0" dirty="0">
                <a:solidFill>
                  <a:srgbClr val="D1D5DB"/>
                </a:solidFill>
                <a:effectLst/>
                <a:latin typeface="Söhne"/>
              </a:rPr>
              <a:t>maintain detailed information throughout the layers</a:t>
            </a:r>
            <a:r>
              <a:rPr lang="en-US" b="0" i="0" dirty="0">
                <a:solidFill>
                  <a:srgbClr val="D1D5DB"/>
                </a:solidFill>
                <a:effectLst/>
                <a:latin typeface="Söhne"/>
              </a:rPr>
              <a:t>.</a:t>
            </a:r>
          </a:p>
          <a:p>
            <a:endParaRPr kumimoji="1" lang="en-US" altLang="zh-TW" b="0" i="0" dirty="0">
              <a:solidFill>
                <a:srgbClr val="D1D5DB"/>
              </a:solidFill>
              <a:effectLst/>
              <a:latin typeface="Söhne"/>
            </a:endParaRPr>
          </a:p>
          <a:p>
            <a:r>
              <a:rPr kumimoji="1" lang="en-US" altLang="zh-TW" b="0" i="0" dirty="0">
                <a:solidFill>
                  <a:srgbClr val="D1D5DB"/>
                </a:solidFill>
                <a:effectLst/>
                <a:latin typeface="Söhne"/>
              </a:rPr>
              <a:t>Prove this in the experimental result section</a:t>
            </a:r>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29</a:t>
            </a:fld>
            <a:endParaRPr kumimoji="1" lang="zh-TW" altLang="en-US"/>
          </a:p>
        </p:txBody>
      </p:sp>
    </p:spTree>
    <p:extLst>
      <p:ext uri="{BB962C8B-B14F-4D97-AF65-F5344CB8AC3E}">
        <p14:creationId xmlns:p14="http://schemas.microsoft.com/office/powerpoint/2010/main" val="260981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3</a:t>
            </a:fld>
            <a:endParaRPr kumimoji="1" lang="zh-TW" altLang="en-US"/>
          </a:p>
        </p:txBody>
      </p:sp>
    </p:spTree>
    <p:extLst>
      <p:ext uri="{BB962C8B-B14F-4D97-AF65-F5344CB8AC3E}">
        <p14:creationId xmlns:p14="http://schemas.microsoft.com/office/powerpoint/2010/main" val="2546246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D1D5DB"/>
                </a:solidFill>
                <a:effectLst/>
                <a:latin typeface="Söhne"/>
              </a:rPr>
              <a:t>retrieval of healthy spatial information and anomalous suppression </a:t>
            </a:r>
            <a:r>
              <a:rPr lang="en-US" b="0" i="0" dirty="0">
                <a:solidFill>
                  <a:srgbClr val="D1D5DB"/>
                </a:solidFill>
                <a:effectLst/>
                <a:latin typeface="Söhne"/>
              </a:rPr>
              <a:t>by utilizing the healthy brains latent resampled by our model</a:t>
            </a:r>
            <a:endParaRPr kumimoji="1" lang="en-US" b="0" i="0" dirty="0">
              <a:solidFill>
                <a:schemeClr val="tx1"/>
              </a:solidFill>
              <a:effectLst/>
              <a:latin typeface="+mn-lt"/>
            </a:endParaRPr>
          </a:p>
          <a:p>
            <a:pPr algn="l"/>
            <a:endParaRPr kumimoji="1" lang="en-US" b="0" i="0" dirty="0">
              <a:solidFill>
                <a:schemeClr val="tx1"/>
              </a:solidFill>
              <a:effectLst/>
              <a:latin typeface="+mn-lt"/>
            </a:endParaRPr>
          </a:p>
          <a:p>
            <a:pPr algn="l"/>
            <a:r>
              <a:rPr lang="en-US" b="0" i="0" dirty="0">
                <a:solidFill>
                  <a:srgbClr val="D1D5DB"/>
                </a:solidFill>
                <a:effectLst/>
                <a:latin typeface="Söhne"/>
              </a:rPr>
              <a:t>Your explanation showcases a well-thought-out technical strategy. After the 32 by 32 intermediate reconstruction loss, you are addressing the issue of spatial information loss due to dimensional reduction by leveraging a Gated Cross Skip connection. This approach is inspired by </a:t>
            </a:r>
            <a:r>
              <a:rPr lang="en-US" b="1" i="0" dirty="0">
                <a:solidFill>
                  <a:srgbClr val="D1D5DB"/>
                </a:solidFill>
                <a:effectLst/>
                <a:latin typeface="Söhne"/>
              </a:rPr>
              <a:t>cross attention mechanisms </a:t>
            </a:r>
            <a:r>
              <a:rPr lang="en-US" b="0" i="0" dirty="0">
                <a:solidFill>
                  <a:srgbClr val="D1D5DB"/>
                </a:solidFill>
                <a:effectLst/>
                <a:latin typeface="Söhne"/>
              </a:rPr>
              <a:t>and is </a:t>
            </a:r>
            <a:r>
              <a:rPr lang="en-US" b="1" i="0" dirty="0">
                <a:solidFill>
                  <a:srgbClr val="D1D5DB"/>
                </a:solidFill>
                <a:effectLst/>
                <a:latin typeface="Söhne"/>
              </a:rPr>
              <a:t>used to recover lost spatial details</a:t>
            </a:r>
            <a:r>
              <a:rPr lang="en-US" b="0" i="0" dirty="0">
                <a:solidFill>
                  <a:srgbClr val="D1D5DB"/>
                </a:solidFill>
                <a:effectLst/>
                <a:latin typeface="Söhne"/>
              </a:rPr>
              <a:t>. By computing </a:t>
            </a:r>
            <a:r>
              <a:rPr lang="en-US" b="1" i="0" dirty="0">
                <a:solidFill>
                  <a:srgbClr val="D1D5DB"/>
                </a:solidFill>
                <a:effectLst/>
                <a:latin typeface="Söhne"/>
              </a:rPr>
              <a:t>cosine similarity</a:t>
            </a:r>
            <a:r>
              <a:rPr lang="en-US" b="0" i="0" dirty="0">
                <a:solidFill>
                  <a:srgbClr val="D1D5DB"/>
                </a:solidFill>
                <a:effectLst/>
                <a:latin typeface="Söhne"/>
              </a:rPr>
              <a:t> from both encoder and decoder features, an attention map is generated. This map enables the retrieval of spatial information, with healthy regions exhibiting </a:t>
            </a:r>
            <a:r>
              <a:rPr lang="en-US" b="1" i="0" dirty="0">
                <a:solidFill>
                  <a:srgbClr val="D1D5DB"/>
                </a:solidFill>
                <a:effectLst/>
                <a:latin typeface="Söhne"/>
              </a:rPr>
              <a:t>higher similarity scores and retaining their details</a:t>
            </a:r>
            <a:r>
              <a:rPr lang="en-US" b="0" i="0" dirty="0">
                <a:solidFill>
                  <a:srgbClr val="D1D5DB"/>
                </a:solidFill>
                <a:effectLst/>
                <a:latin typeface="Söhne"/>
              </a:rPr>
              <a:t>. </a:t>
            </a:r>
            <a:r>
              <a:rPr lang="en-US" b="1" i="0" dirty="0">
                <a:solidFill>
                  <a:srgbClr val="D1D5DB"/>
                </a:solidFill>
                <a:effectLst/>
                <a:latin typeface="Söhne"/>
              </a:rPr>
              <a:t>Anomalies</a:t>
            </a:r>
            <a:r>
              <a:rPr lang="en-US" b="0" i="0" dirty="0">
                <a:solidFill>
                  <a:srgbClr val="D1D5DB"/>
                </a:solidFill>
                <a:effectLst/>
                <a:latin typeface="Söhne"/>
              </a:rPr>
              <a:t>, on the other hand, display </a:t>
            </a:r>
            <a:r>
              <a:rPr lang="en-US" b="1" i="0" dirty="0">
                <a:solidFill>
                  <a:srgbClr val="D1D5DB"/>
                </a:solidFill>
                <a:effectLst/>
                <a:latin typeface="Söhne"/>
              </a:rPr>
              <a:t>lower similarity scores, leading to the suppression of their features </a:t>
            </a:r>
            <a:r>
              <a:rPr lang="en-US" b="0" i="0" dirty="0">
                <a:solidFill>
                  <a:srgbClr val="D1D5DB"/>
                </a:solidFill>
                <a:effectLst/>
                <a:latin typeface="Söhne"/>
              </a:rPr>
              <a:t>in the decoder. </a:t>
            </a:r>
          </a:p>
          <a:p>
            <a:pPr algn="l"/>
            <a:r>
              <a:rPr lang="en-US" b="0" i="0" dirty="0">
                <a:solidFill>
                  <a:srgbClr val="D1D5DB"/>
                </a:solidFill>
                <a:effectLst/>
                <a:latin typeface="Söhne"/>
              </a:rPr>
              <a:t>Moreover, your choice of using the </a:t>
            </a:r>
            <a:r>
              <a:rPr lang="en-US" b="1" i="0" dirty="0">
                <a:solidFill>
                  <a:srgbClr val="D1D5DB"/>
                </a:solidFill>
                <a:effectLst/>
                <a:latin typeface="Söhne"/>
              </a:rPr>
              <a:t>tanh activation function rather than sigmoid is commendable. By allowing values to be clipped between -1 and 1, </a:t>
            </a:r>
            <a:r>
              <a:rPr lang="en-US" b="0" i="0" dirty="0">
                <a:solidFill>
                  <a:srgbClr val="D1D5DB"/>
                </a:solidFill>
                <a:effectLst/>
                <a:latin typeface="Söhne"/>
              </a:rPr>
              <a:t>you avoid imposing predefined assumptions about whether anomaly regions should appear brighter or darker, which can vary across image modalities. </a:t>
            </a:r>
          </a:p>
          <a:p>
            <a:pPr algn="l"/>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Tanh to </a:t>
            </a:r>
            <a:r>
              <a:rPr lang="en-US" b="1" i="0" dirty="0">
                <a:solidFill>
                  <a:srgbClr val="D1D5DB"/>
                </a:solidFill>
                <a:effectLst/>
                <a:latin typeface="Söhne"/>
              </a:rPr>
              <a:t>avoid imposing predefined assumptions </a:t>
            </a:r>
            <a:r>
              <a:rPr lang="en-US" b="0" i="0" dirty="0">
                <a:solidFill>
                  <a:srgbClr val="D1D5DB"/>
                </a:solidFill>
                <a:effectLst/>
                <a:latin typeface="Söhne"/>
              </a:rPr>
              <a:t>about whether anomaly regions should appear brighter or darker,</a:t>
            </a:r>
            <a:r>
              <a:rPr kumimoji="1" lang="en-US" b="0" i="0" dirty="0">
                <a:solidFill>
                  <a:srgbClr val="D1D5DB"/>
                </a:solidFill>
                <a:effectLst/>
                <a:latin typeface="Söhne"/>
              </a:rPr>
              <a:t> </a:t>
            </a:r>
            <a:r>
              <a:rPr lang="en-US" b="0" i="0" dirty="0">
                <a:solidFill>
                  <a:srgbClr val="D1D5DB"/>
                </a:solidFill>
                <a:effectLst/>
                <a:latin typeface="Söhne"/>
              </a:rPr>
              <a:t>which can vary across image modalities</a:t>
            </a:r>
          </a:p>
          <a:p>
            <a:pPr algn="l"/>
            <a:endParaRPr lang="en-US" b="0" i="0" dirty="0">
              <a:solidFill>
                <a:srgbClr val="D1D5DB"/>
              </a:solidFill>
              <a:effectLst/>
              <a:latin typeface="Söhne"/>
            </a:endParaRPr>
          </a:p>
          <a:p>
            <a:pPr algn="l"/>
            <a:r>
              <a:rPr lang="en-US" b="1" i="0" dirty="0">
                <a:solidFill>
                  <a:srgbClr val="D1D5DB"/>
                </a:solidFill>
                <a:effectLst/>
                <a:latin typeface="Söhne"/>
              </a:rPr>
              <a:t>concatenation</a:t>
            </a:r>
            <a:r>
              <a:rPr lang="en-US" b="0" i="0" dirty="0">
                <a:solidFill>
                  <a:srgbClr val="D1D5DB"/>
                </a:solidFill>
                <a:effectLst/>
                <a:latin typeface="Söhne"/>
              </a:rPr>
              <a:t> of these features </a:t>
            </a:r>
            <a:r>
              <a:rPr lang="en-US" b="1" i="0" dirty="0">
                <a:solidFill>
                  <a:srgbClr val="D1D5DB"/>
                </a:solidFill>
                <a:effectLst/>
                <a:latin typeface="Söhne"/>
              </a:rPr>
              <a:t>before</a:t>
            </a:r>
            <a:r>
              <a:rPr lang="en-US" b="0" i="0" dirty="0">
                <a:solidFill>
                  <a:srgbClr val="D1D5DB"/>
                </a:solidFill>
                <a:effectLst/>
                <a:latin typeface="Söhne"/>
              </a:rPr>
              <a:t> passing them through the </a:t>
            </a:r>
            <a:r>
              <a:rPr lang="en-US" b="1" i="0" dirty="0">
                <a:solidFill>
                  <a:srgbClr val="D1D5DB"/>
                </a:solidFill>
                <a:effectLst/>
                <a:latin typeface="Söhne"/>
              </a:rPr>
              <a:t>convolution</a:t>
            </a:r>
            <a:r>
              <a:rPr lang="en-US" b="0" i="0" dirty="0">
                <a:solidFill>
                  <a:srgbClr val="D1D5DB"/>
                </a:solidFill>
                <a:effectLst/>
                <a:latin typeface="Söhne"/>
              </a:rPr>
              <a:t> block </a:t>
            </a:r>
            <a:r>
              <a:rPr lang="en-US" b="1" i="0" dirty="0">
                <a:solidFill>
                  <a:srgbClr val="D1D5DB"/>
                </a:solidFill>
                <a:effectLst/>
                <a:latin typeface="Söhne"/>
              </a:rPr>
              <a:t>ensures the effective integration of contextual information i</a:t>
            </a:r>
            <a:r>
              <a:rPr lang="en-US" b="0" i="0" dirty="0">
                <a:solidFill>
                  <a:srgbClr val="D1D5DB"/>
                </a:solidFill>
                <a:effectLst/>
                <a:latin typeface="Söhne"/>
              </a:rPr>
              <a:t>nto your model. </a:t>
            </a:r>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30</a:t>
            </a:fld>
            <a:endParaRPr kumimoji="1" lang="zh-TW" altLang="en-US"/>
          </a:p>
        </p:txBody>
      </p:sp>
    </p:spTree>
    <p:extLst>
      <p:ext uri="{BB962C8B-B14F-4D97-AF65-F5344CB8AC3E}">
        <p14:creationId xmlns:p14="http://schemas.microsoft.com/office/powerpoint/2010/main" val="2869708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a:p>
            <a:r>
              <a:rPr lang="en-US" b="0" i="0" dirty="0" err="1">
                <a:solidFill>
                  <a:srgbClr val="D1D5DB"/>
                </a:solidFill>
                <a:effectLst/>
                <a:latin typeface="Söhne"/>
              </a:rPr>
              <a:t>ChatGPT</a:t>
            </a:r>
            <a:r>
              <a:rPr lang="en-US" b="0" i="0" dirty="0">
                <a:solidFill>
                  <a:srgbClr val="D1D5DB"/>
                </a:solidFill>
                <a:effectLst/>
                <a:latin typeface="Söhne"/>
              </a:rPr>
              <a:t> explanation on SSIM:</a:t>
            </a:r>
          </a:p>
          <a:p>
            <a:pPr algn="l"/>
            <a:r>
              <a:rPr lang="en-US" b="0" i="0" dirty="0">
                <a:solidFill>
                  <a:srgbClr val="D1D5DB"/>
                </a:solidFill>
                <a:effectLst/>
                <a:latin typeface="Söhne"/>
              </a:rPr>
              <a:t>Certainly, let's explore the advantages of incorporating SSIM loss alongside L1 reconstruction loss in learning image representations:</a:t>
            </a:r>
          </a:p>
          <a:p>
            <a:pPr algn="l">
              <a:buFont typeface="+mj-lt"/>
              <a:buAutoNum type="arabicPeriod"/>
            </a:pPr>
            <a:r>
              <a:rPr lang="en-US" b="1" i="0" dirty="0">
                <a:solidFill>
                  <a:srgbClr val="D1D5DB"/>
                </a:solidFill>
                <a:effectLst/>
                <a:latin typeface="Söhne"/>
              </a:rPr>
              <a:t>Perceptual Quality Preservation:</a:t>
            </a:r>
            <a:r>
              <a:rPr lang="en-US" b="0" i="0" dirty="0">
                <a:solidFill>
                  <a:srgbClr val="D1D5DB"/>
                </a:solidFill>
                <a:effectLst/>
                <a:latin typeface="Söhne"/>
              </a:rPr>
              <a:t> SSIM loss introduces perceptual similarity metrics, which align better with human visual perception compared to pixel-wise differences. This leads to more visually pleasing and semantically meaningful image reconstructions, enhancing the overall quality of the learned image representations.</a:t>
            </a:r>
          </a:p>
          <a:p>
            <a:pPr algn="l">
              <a:buFont typeface="+mj-lt"/>
              <a:buAutoNum type="arabicPeriod"/>
            </a:pPr>
            <a:r>
              <a:rPr lang="en-US" b="0" i="0" dirty="0">
                <a:solidFill>
                  <a:srgbClr val="D1D5DB"/>
                </a:solidFill>
                <a:effectLst/>
                <a:latin typeface="Söhne"/>
              </a:rPr>
              <a:t>Reference: Wang, Z., </a:t>
            </a:r>
            <a:r>
              <a:rPr lang="en-US" b="0" i="0" dirty="0" err="1">
                <a:solidFill>
                  <a:srgbClr val="D1D5DB"/>
                </a:solidFill>
                <a:effectLst/>
                <a:latin typeface="Söhne"/>
              </a:rPr>
              <a:t>Bovik</a:t>
            </a:r>
            <a:r>
              <a:rPr lang="en-US" b="0" i="0" dirty="0">
                <a:solidFill>
                  <a:srgbClr val="D1D5DB"/>
                </a:solidFill>
                <a:effectLst/>
                <a:latin typeface="Söhne"/>
              </a:rPr>
              <a:t>, A. C., Sheikh, H. R., &amp; </a:t>
            </a:r>
            <a:r>
              <a:rPr lang="en-US" b="0" i="0" dirty="0" err="1">
                <a:solidFill>
                  <a:srgbClr val="D1D5DB"/>
                </a:solidFill>
                <a:effectLst/>
                <a:latin typeface="Söhne"/>
              </a:rPr>
              <a:t>Simoncelli</a:t>
            </a:r>
            <a:r>
              <a:rPr lang="en-US" b="0" i="0" dirty="0">
                <a:solidFill>
                  <a:srgbClr val="D1D5DB"/>
                </a:solidFill>
                <a:effectLst/>
                <a:latin typeface="Söhne"/>
              </a:rPr>
              <a:t>, E. P. (2004). Image quality assessment: from error visibility to structural similarity. IEEE Transactions on Image Processing, 13(4), 600-612.</a:t>
            </a:r>
          </a:p>
          <a:p>
            <a:pPr algn="l">
              <a:buFont typeface="+mj-lt"/>
              <a:buAutoNum type="arabicPeriod"/>
            </a:pPr>
            <a:r>
              <a:rPr lang="en-US" b="1" i="0" dirty="0">
                <a:solidFill>
                  <a:srgbClr val="D1D5DB"/>
                </a:solidFill>
                <a:effectLst/>
                <a:latin typeface="Söhne"/>
              </a:rPr>
              <a:t>Structure and Texture Retention:</a:t>
            </a:r>
            <a:r>
              <a:rPr lang="en-US" b="0" i="0" dirty="0">
                <a:solidFill>
                  <a:srgbClr val="D1D5DB"/>
                </a:solidFill>
                <a:effectLst/>
                <a:latin typeface="Söhne"/>
              </a:rPr>
              <a:t> SSIM loss takes into account structural and textural information within an image, making it highly effective in retaining fine details and textures. This is particularly advantageous in medical imaging tasks where preserving the subtle features of anatomical structures is crucial.</a:t>
            </a:r>
          </a:p>
          <a:p>
            <a:pPr algn="l">
              <a:buFont typeface="+mj-lt"/>
              <a:buAutoNum type="arabicPeriod"/>
            </a:pPr>
            <a:r>
              <a:rPr lang="en-US" b="0" i="0" dirty="0">
                <a:solidFill>
                  <a:srgbClr val="D1D5DB"/>
                </a:solidFill>
                <a:effectLst/>
                <a:latin typeface="Söhne"/>
              </a:rPr>
              <a:t>Reference: Wang, Z., </a:t>
            </a:r>
            <a:r>
              <a:rPr lang="en-US" b="0" i="0" dirty="0" err="1">
                <a:solidFill>
                  <a:srgbClr val="D1D5DB"/>
                </a:solidFill>
                <a:effectLst/>
                <a:latin typeface="Söhne"/>
              </a:rPr>
              <a:t>Bovik</a:t>
            </a:r>
            <a:r>
              <a:rPr lang="en-US" b="0" i="0" dirty="0">
                <a:solidFill>
                  <a:srgbClr val="D1D5DB"/>
                </a:solidFill>
                <a:effectLst/>
                <a:latin typeface="Söhne"/>
              </a:rPr>
              <a:t>, A. C., Sheikh, H. R., &amp; </a:t>
            </a:r>
            <a:r>
              <a:rPr lang="en-US" b="0" i="0" dirty="0" err="1">
                <a:solidFill>
                  <a:srgbClr val="D1D5DB"/>
                </a:solidFill>
                <a:effectLst/>
                <a:latin typeface="Söhne"/>
              </a:rPr>
              <a:t>Simoncelli</a:t>
            </a:r>
            <a:r>
              <a:rPr lang="en-US" b="0" i="0" dirty="0">
                <a:solidFill>
                  <a:srgbClr val="D1D5DB"/>
                </a:solidFill>
                <a:effectLst/>
                <a:latin typeface="Söhne"/>
              </a:rPr>
              <a:t>, E. P. (2004). Image quality assessment: from error visibility to structural similarity. IEEE Transactions on Image Processing, 13(4), 600-612.</a:t>
            </a:r>
          </a:p>
          <a:p>
            <a:pPr algn="l">
              <a:buFont typeface="+mj-lt"/>
              <a:buAutoNum type="arabicPeriod"/>
            </a:pPr>
            <a:r>
              <a:rPr lang="en-US" b="1" i="0" dirty="0">
                <a:solidFill>
                  <a:srgbClr val="D1D5DB"/>
                </a:solidFill>
                <a:effectLst/>
                <a:latin typeface="Söhne"/>
              </a:rPr>
              <a:t>Robustness to Noise and Artifacts:</a:t>
            </a:r>
            <a:r>
              <a:rPr lang="en-US" b="0" i="0" dirty="0">
                <a:solidFill>
                  <a:srgbClr val="D1D5DB"/>
                </a:solidFill>
                <a:effectLst/>
                <a:latin typeface="Söhne"/>
              </a:rPr>
              <a:t> SSIM loss is inherently robust to noise and artifacts that may be present in medical images. This robustness ensures that the learned representations are not adversely affected by imperfections commonly encountered in real-world imaging data.</a:t>
            </a:r>
          </a:p>
          <a:p>
            <a:pPr algn="l">
              <a:buFont typeface="+mj-lt"/>
              <a:buAutoNum type="arabicPeriod"/>
            </a:pPr>
            <a:r>
              <a:rPr lang="en-US" b="0" i="0" dirty="0">
                <a:solidFill>
                  <a:srgbClr val="D1D5DB"/>
                </a:solidFill>
                <a:effectLst/>
                <a:latin typeface="Söhne"/>
              </a:rPr>
              <a:t>Reference: Wang, Z., </a:t>
            </a:r>
            <a:r>
              <a:rPr lang="en-US" b="0" i="0" dirty="0" err="1">
                <a:solidFill>
                  <a:srgbClr val="D1D5DB"/>
                </a:solidFill>
                <a:effectLst/>
                <a:latin typeface="Söhne"/>
              </a:rPr>
              <a:t>Bovik</a:t>
            </a:r>
            <a:r>
              <a:rPr lang="en-US" b="0" i="0" dirty="0">
                <a:solidFill>
                  <a:srgbClr val="D1D5DB"/>
                </a:solidFill>
                <a:effectLst/>
                <a:latin typeface="Söhne"/>
              </a:rPr>
              <a:t>, A. C., Sheikh, H. R., &amp; </a:t>
            </a:r>
            <a:r>
              <a:rPr lang="en-US" b="0" i="0" dirty="0" err="1">
                <a:solidFill>
                  <a:srgbClr val="D1D5DB"/>
                </a:solidFill>
                <a:effectLst/>
                <a:latin typeface="Söhne"/>
              </a:rPr>
              <a:t>Simoncelli</a:t>
            </a:r>
            <a:r>
              <a:rPr lang="en-US" b="0" i="0" dirty="0">
                <a:solidFill>
                  <a:srgbClr val="D1D5DB"/>
                </a:solidFill>
                <a:effectLst/>
                <a:latin typeface="Söhne"/>
              </a:rPr>
              <a:t>, E. P. (2004). Image quality assessment: from error visibility to structural similarity. IEEE Transactions on Image Processing, 13(4), 600-612.</a:t>
            </a:r>
          </a:p>
          <a:p>
            <a:pPr algn="l">
              <a:buFont typeface="+mj-lt"/>
              <a:buAutoNum type="arabicPeriod"/>
            </a:pPr>
            <a:r>
              <a:rPr lang="en-US" b="1" i="0" dirty="0">
                <a:solidFill>
                  <a:srgbClr val="D1D5DB"/>
                </a:solidFill>
                <a:effectLst/>
                <a:latin typeface="Söhne"/>
              </a:rPr>
              <a:t>Contrast and Brightness Invariance:</a:t>
            </a:r>
            <a:r>
              <a:rPr lang="en-US" b="0" i="0" dirty="0">
                <a:solidFill>
                  <a:srgbClr val="D1D5DB"/>
                </a:solidFill>
                <a:effectLst/>
                <a:latin typeface="Söhne"/>
              </a:rPr>
              <a:t> SSIM loss accounts for luminance, contrast, and brightness changes. This makes the learned representations invariant to variations in image intensity, enhancing the model's ability to generalize across different scans and imaging protocols.</a:t>
            </a:r>
          </a:p>
          <a:p>
            <a:pPr algn="l">
              <a:buFont typeface="+mj-lt"/>
              <a:buAutoNum type="arabicPeriod"/>
            </a:pPr>
            <a:r>
              <a:rPr lang="en-US" b="0" i="0" dirty="0">
                <a:solidFill>
                  <a:srgbClr val="D1D5DB"/>
                </a:solidFill>
                <a:effectLst/>
                <a:latin typeface="Söhne"/>
              </a:rPr>
              <a:t>Reference: Wang, Z., </a:t>
            </a:r>
            <a:r>
              <a:rPr lang="en-US" b="0" i="0" dirty="0" err="1">
                <a:solidFill>
                  <a:srgbClr val="D1D5DB"/>
                </a:solidFill>
                <a:effectLst/>
                <a:latin typeface="Söhne"/>
              </a:rPr>
              <a:t>Bovik</a:t>
            </a:r>
            <a:r>
              <a:rPr lang="en-US" b="0" i="0" dirty="0">
                <a:solidFill>
                  <a:srgbClr val="D1D5DB"/>
                </a:solidFill>
                <a:effectLst/>
                <a:latin typeface="Söhne"/>
              </a:rPr>
              <a:t>, A. C., Sheikh, H. R., &amp; </a:t>
            </a:r>
            <a:r>
              <a:rPr lang="en-US" b="0" i="0" dirty="0" err="1">
                <a:solidFill>
                  <a:srgbClr val="D1D5DB"/>
                </a:solidFill>
                <a:effectLst/>
                <a:latin typeface="Söhne"/>
              </a:rPr>
              <a:t>Simoncelli</a:t>
            </a:r>
            <a:r>
              <a:rPr lang="en-US" b="0" i="0" dirty="0">
                <a:solidFill>
                  <a:srgbClr val="D1D5DB"/>
                </a:solidFill>
                <a:effectLst/>
                <a:latin typeface="Söhne"/>
              </a:rPr>
              <a:t>, E. P. (2004). Image quality assessment: from error visibility to structural similarity. IEEE Transactions on Image Processing, 13(4), 600-612.</a:t>
            </a:r>
          </a:p>
          <a:p>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By combining SSIM loss with L1 reconstruction loss, your model becomes more sensitive to perceptual details, robust against noise, and better equipped to capture the underlying structure of medical images. These advantages collectively contribute to a more accurate and comprehensive representation learning framework.</a:t>
            </a:r>
          </a:p>
          <a:p>
            <a:endParaRPr lang="en-US" b="0" i="0" dirty="0">
              <a:solidFill>
                <a:srgbClr val="D1D5DB"/>
              </a:solidFill>
              <a:effectLst/>
              <a:latin typeface="Söhne"/>
            </a:endParaRPr>
          </a:p>
          <a:p>
            <a:r>
              <a:rPr lang="en-US" b="0" i="0" dirty="0" err="1">
                <a:solidFill>
                  <a:srgbClr val="D1D5DB"/>
                </a:solidFill>
                <a:effectLst/>
                <a:latin typeface="Söhne"/>
              </a:rPr>
              <a:t>Chatgpt</a:t>
            </a:r>
            <a:r>
              <a:rPr lang="en-US" b="0" i="0" dirty="0">
                <a:solidFill>
                  <a:srgbClr val="D1D5DB"/>
                </a:solidFill>
                <a:effectLst/>
                <a:latin typeface="Söhne"/>
              </a:rPr>
              <a:t> explanation to triplet loss:</a:t>
            </a:r>
          </a:p>
          <a:p>
            <a:pPr algn="l"/>
            <a:r>
              <a:rPr lang="en-US" b="0" i="0" dirty="0">
                <a:solidFill>
                  <a:srgbClr val="D1D5DB"/>
                </a:solidFill>
                <a:effectLst/>
                <a:latin typeface="Söhne"/>
              </a:rPr>
              <a:t>Yes, triplet loss is indeed a form of metric learning. Metric learning aims to define a similarity or distance metric between data points in a way that is meaningful for a specific task. Triplet loss is a popular metric learning approach used for tasks like image similarity or classification. In the context of image data, the triplet loss enforces that the distance between an anchor sample and a positive (similar) sample is smaller than the distance between the anchor and a negative (dissimilar) sample, by a certain margin.</a:t>
            </a:r>
          </a:p>
          <a:p>
            <a:pPr algn="l"/>
            <a:r>
              <a:rPr lang="en-US" b="1" i="0" dirty="0">
                <a:solidFill>
                  <a:srgbClr val="D1D5DB"/>
                </a:solidFill>
                <a:effectLst/>
                <a:latin typeface="Söhne"/>
              </a:rPr>
              <a:t>Elaboration and Significance of Triplet Loss in VAE:</a:t>
            </a: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Complementary Learning Objectives:</a:t>
            </a:r>
            <a:r>
              <a:rPr lang="en-US" b="0" i="0" dirty="0">
                <a:solidFill>
                  <a:srgbClr val="D1D5DB"/>
                </a:solidFill>
                <a:effectLst/>
                <a:latin typeface="Söhne"/>
              </a:rPr>
              <a:t> The addition of triplet loss to a VAE introduces a complementary learning objective. While the KL divergence term in the VAE's loss function enforces a certain distribution in the latent space, the triplet loss focuses on learning semantically meaningful representations in the latent space. By encouraging the separation between healthy and anomaly samples while keeping healthy samples close, triplet loss enhances the discriminative power of the latent space. This is particularly useful when anomalies might not be well-separated in the original data space.</a:t>
            </a:r>
          </a:p>
          <a:p>
            <a:pPr algn="l">
              <a:buFont typeface="+mj-lt"/>
              <a:buAutoNum type="arabicPeriod"/>
            </a:pPr>
            <a:r>
              <a:rPr lang="en-US" b="1" i="0" dirty="0">
                <a:solidFill>
                  <a:srgbClr val="D1D5DB"/>
                </a:solidFill>
                <a:effectLst/>
                <a:latin typeface="Söhne"/>
              </a:rPr>
              <a:t>Disentangling Semantics and Anomalies:</a:t>
            </a:r>
            <a:r>
              <a:rPr lang="en-US" b="0" i="0" dirty="0">
                <a:solidFill>
                  <a:srgbClr val="D1D5DB"/>
                </a:solidFill>
                <a:effectLst/>
                <a:latin typeface="Söhne"/>
              </a:rPr>
              <a:t> The combination of VAE and triplet loss enables the model to disentangle the underlying semantics of the data from the anomalies. The VAE generates data that adheres to the learned distribution, ensuring that it's semantically plausible. The triplet loss then guides the model to capture the high-level semantic differences between healthy and anomaly samples, which can be subtle and complex.</a:t>
            </a:r>
          </a:p>
          <a:p>
            <a:pPr algn="l">
              <a:buFont typeface="+mj-lt"/>
              <a:buAutoNum type="arabicPeriod"/>
            </a:pPr>
            <a:r>
              <a:rPr lang="en-US" b="1" i="0" dirty="0">
                <a:solidFill>
                  <a:srgbClr val="D1D5DB"/>
                </a:solidFill>
                <a:effectLst/>
                <a:latin typeface="Söhne"/>
              </a:rPr>
              <a:t>Enhanced Generalization:</a:t>
            </a:r>
            <a:r>
              <a:rPr lang="en-US" b="0" i="0" dirty="0">
                <a:solidFill>
                  <a:srgbClr val="D1D5DB"/>
                </a:solidFill>
                <a:effectLst/>
                <a:latin typeface="Söhne"/>
              </a:rPr>
              <a:t> Incorporating triplet loss can potentially enhance the generalization capability of the VAE. While KL divergence encourages the latent space to follow a specific distribution, the triplet loss encourages the model to capture the intrinsic structure of the data, which can be particularly important when dealing with anomalies that don't strictly adhere to the normative distribution.</a:t>
            </a:r>
          </a:p>
          <a:p>
            <a:pPr algn="l">
              <a:buFont typeface="+mj-lt"/>
              <a:buAutoNum type="arabicPeriod"/>
            </a:pPr>
            <a:r>
              <a:rPr lang="en-US" b="1" i="0" dirty="0">
                <a:solidFill>
                  <a:srgbClr val="D1D5DB"/>
                </a:solidFill>
                <a:effectLst/>
                <a:latin typeface="Söhne"/>
              </a:rPr>
              <a:t>References:</a:t>
            </a:r>
            <a:endParaRPr lang="en-US" b="0" i="0" dirty="0">
              <a:solidFill>
                <a:srgbClr val="D1D5DB"/>
              </a:solidFill>
              <a:effectLst/>
              <a:latin typeface="Söhne"/>
            </a:endParaRPr>
          </a:p>
          <a:p>
            <a:pPr marL="742950" lvl="1" indent="-285750" algn="l">
              <a:buFont typeface="+mj-lt"/>
              <a:buAutoNum type="arabicPeriod"/>
            </a:pPr>
            <a:r>
              <a:rPr lang="en-US" b="0" i="0" dirty="0" err="1">
                <a:solidFill>
                  <a:srgbClr val="D1D5DB"/>
                </a:solidFill>
                <a:effectLst/>
                <a:latin typeface="Söhne"/>
              </a:rPr>
              <a:t>Schroff</a:t>
            </a:r>
            <a:r>
              <a:rPr lang="en-US" b="0" i="0" dirty="0">
                <a:solidFill>
                  <a:srgbClr val="D1D5DB"/>
                </a:solidFill>
                <a:effectLst/>
                <a:latin typeface="Söhne"/>
              </a:rPr>
              <a:t>, F., </a:t>
            </a:r>
            <a:r>
              <a:rPr lang="en-US" b="0" i="0" dirty="0" err="1">
                <a:solidFill>
                  <a:srgbClr val="D1D5DB"/>
                </a:solidFill>
                <a:effectLst/>
                <a:latin typeface="Söhne"/>
              </a:rPr>
              <a:t>Kalenichenko</a:t>
            </a:r>
            <a:r>
              <a:rPr lang="en-US" b="0" i="0" dirty="0">
                <a:solidFill>
                  <a:srgbClr val="D1D5DB"/>
                </a:solidFill>
                <a:effectLst/>
                <a:latin typeface="Söhne"/>
              </a:rPr>
              <a:t>, D., &amp; Philbin, J. (2015). </a:t>
            </a:r>
            <a:r>
              <a:rPr lang="en-US" b="0" i="0" dirty="0" err="1">
                <a:solidFill>
                  <a:srgbClr val="D1D5DB"/>
                </a:solidFill>
                <a:effectLst/>
                <a:latin typeface="Söhne"/>
              </a:rPr>
              <a:t>Facenet</a:t>
            </a:r>
            <a:r>
              <a:rPr lang="en-US" b="0" i="0" dirty="0">
                <a:solidFill>
                  <a:srgbClr val="D1D5DB"/>
                </a:solidFill>
                <a:effectLst/>
                <a:latin typeface="Söhne"/>
              </a:rPr>
              <a:t>: A unified embedding for face recognition and clustering. In Proceedings of the IEEE conference on computer vision and pattern recognition.</a:t>
            </a:r>
          </a:p>
          <a:p>
            <a:pPr marL="742950" lvl="1" indent="-285750" algn="l">
              <a:buFont typeface="+mj-lt"/>
              <a:buAutoNum type="arabicPeriod"/>
            </a:pPr>
            <a:r>
              <a:rPr lang="en-US" b="0" i="0" dirty="0">
                <a:solidFill>
                  <a:srgbClr val="D1D5DB"/>
                </a:solidFill>
                <a:effectLst/>
                <a:latin typeface="Söhne"/>
              </a:rPr>
              <a:t>Hoffer, E., &amp; </a:t>
            </a:r>
            <a:r>
              <a:rPr lang="en-US" b="0" i="0" dirty="0" err="1">
                <a:solidFill>
                  <a:srgbClr val="D1D5DB"/>
                </a:solidFill>
                <a:effectLst/>
                <a:latin typeface="Söhne"/>
              </a:rPr>
              <a:t>Ailon</a:t>
            </a:r>
            <a:r>
              <a:rPr lang="en-US" b="0" i="0" dirty="0">
                <a:solidFill>
                  <a:srgbClr val="D1D5DB"/>
                </a:solidFill>
                <a:effectLst/>
                <a:latin typeface="Söhne"/>
              </a:rPr>
              <a:t>, N. (2015). Deep metric learning using triplet network. In International workshop on similarity-based pattern recognition (pp. 84-92).</a:t>
            </a:r>
          </a:p>
          <a:p>
            <a:pPr algn="l"/>
            <a:r>
              <a:rPr lang="en-US" b="0" i="0" dirty="0">
                <a:solidFill>
                  <a:srgbClr val="D1D5DB"/>
                </a:solidFill>
                <a:effectLst/>
                <a:latin typeface="Söhne"/>
              </a:rPr>
              <a:t>In summary, adding triplet loss to a VAE enhances its ability to capture high-level semantic differences between healthy and anomaly samples. This combination of objectives brings together the VAE's generative capabilities with the discriminative power of metric learning, ultimately improving the model's anomaly detection performance and generalization.</a:t>
            </a:r>
          </a:p>
          <a:p>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31</a:t>
            </a:fld>
            <a:endParaRPr kumimoji="1" lang="zh-TW" altLang="en-US"/>
          </a:p>
        </p:txBody>
      </p:sp>
    </p:spTree>
    <p:extLst>
      <p:ext uri="{BB962C8B-B14F-4D97-AF65-F5344CB8AC3E}">
        <p14:creationId xmlns:p14="http://schemas.microsoft.com/office/powerpoint/2010/main" val="4176444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a:p>
            <a:r>
              <a:rPr lang="en-US" b="0" i="0" dirty="0">
                <a:solidFill>
                  <a:srgbClr val="D1D5DB"/>
                </a:solidFill>
                <a:effectLst/>
                <a:latin typeface="Söhne"/>
              </a:rPr>
              <a:t>explanation on SSIM:</a:t>
            </a:r>
          </a:p>
          <a:p>
            <a:pPr algn="l"/>
            <a:r>
              <a:rPr lang="en-US" b="0" i="0" dirty="0">
                <a:solidFill>
                  <a:srgbClr val="D1D5DB"/>
                </a:solidFill>
                <a:effectLst/>
                <a:latin typeface="Söhne"/>
              </a:rPr>
              <a:t>Certainly, let's explore the advantages of incorporating SSIM loss alongside L1 reconstruction loss in learning image representations:</a:t>
            </a:r>
          </a:p>
          <a:p>
            <a:pPr algn="l">
              <a:buFont typeface="+mj-lt"/>
              <a:buAutoNum type="arabicPeriod"/>
            </a:pPr>
            <a:r>
              <a:rPr lang="en-US" b="1" i="0" dirty="0">
                <a:solidFill>
                  <a:srgbClr val="D1D5DB"/>
                </a:solidFill>
                <a:effectLst/>
                <a:latin typeface="Söhne"/>
              </a:rPr>
              <a:t>Contrast and Brightness Invariance:</a:t>
            </a:r>
            <a:r>
              <a:rPr lang="en-US" b="0" i="0" dirty="0">
                <a:solidFill>
                  <a:srgbClr val="D1D5DB"/>
                </a:solidFill>
                <a:effectLst/>
                <a:latin typeface="Söhne"/>
              </a:rPr>
              <a:t> SSIM loss accounts for luminance, contrast, and structure changes. </a:t>
            </a:r>
          </a:p>
          <a:p>
            <a:endParaRPr lang="en-US" b="0" i="0" dirty="0">
              <a:solidFill>
                <a:srgbClr val="D1D5DB"/>
              </a:solidFill>
              <a:effectLst/>
              <a:latin typeface="Söhne"/>
            </a:endParaRPr>
          </a:p>
          <a:p>
            <a:r>
              <a:rPr lang="en-US" b="0" i="0" dirty="0">
                <a:solidFill>
                  <a:srgbClr val="D1D5DB"/>
                </a:solidFill>
                <a:effectLst/>
                <a:latin typeface="Söhne"/>
              </a:rPr>
              <a:t>explanation to triplet loss:</a:t>
            </a:r>
          </a:p>
          <a:p>
            <a:pPr algn="l"/>
            <a:r>
              <a:rPr lang="en-US" b="0" i="0" dirty="0">
                <a:solidFill>
                  <a:srgbClr val="D1D5DB"/>
                </a:solidFill>
                <a:effectLst/>
                <a:latin typeface="Söhne"/>
              </a:rPr>
              <a:t>Yes, triplet loss is indeed a form of </a:t>
            </a:r>
            <a:r>
              <a:rPr lang="en-US" b="1" i="0" dirty="0">
                <a:solidFill>
                  <a:srgbClr val="D1D5DB"/>
                </a:solidFill>
                <a:effectLst/>
                <a:latin typeface="Söhne"/>
              </a:rPr>
              <a:t>metric learning</a:t>
            </a:r>
            <a:r>
              <a:rPr lang="en-US" b="0" i="0" dirty="0">
                <a:solidFill>
                  <a:srgbClr val="D1D5DB"/>
                </a:solidFill>
                <a:effectLst/>
                <a:latin typeface="Söhne"/>
              </a:rPr>
              <a:t>. Metric learning aims to </a:t>
            </a:r>
            <a:r>
              <a:rPr lang="en-US" b="1" i="0" dirty="0">
                <a:solidFill>
                  <a:srgbClr val="D1D5DB"/>
                </a:solidFill>
                <a:effectLst/>
                <a:latin typeface="Söhne"/>
              </a:rPr>
              <a:t>define a similarity or distance metric between data points </a:t>
            </a:r>
            <a:r>
              <a:rPr lang="en-US" b="0" i="0" dirty="0">
                <a:solidFill>
                  <a:srgbClr val="D1D5DB"/>
                </a:solidFill>
                <a:effectLst/>
                <a:latin typeface="Söhne"/>
              </a:rPr>
              <a:t>in a way that is meaningful for a specific task., </a:t>
            </a:r>
          </a:p>
          <a:p>
            <a:pPr algn="l"/>
            <a:r>
              <a:rPr lang="en-US" b="0" i="0" dirty="0">
                <a:solidFill>
                  <a:srgbClr val="D1D5DB"/>
                </a:solidFill>
                <a:effectLst/>
                <a:latin typeface="Söhne"/>
              </a:rPr>
              <a:t>the triplet loss </a:t>
            </a:r>
            <a:r>
              <a:rPr lang="en-US" b="1" i="0" dirty="0">
                <a:solidFill>
                  <a:srgbClr val="D1D5DB"/>
                </a:solidFill>
                <a:effectLst/>
                <a:latin typeface="Söhne"/>
              </a:rPr>
              <a:t>enforces</a:t>
            </a:r>
            <a:r>
              <a:rPr lang="en-US" b="0" i="0" dirty="0">
                <a:solidFill>
                  <a:srgbClr val="D1D5DB"/>
                </a:solidFill>
                <a:effectLst/>
                <a:latin typeface="Söhne"/>
              </a:rPr>
              <a:t> that the </a:t>
            </a:r>
            <a:r>
              <a:rPr lang="en-US" b="1" i="0" dirty="0">
                <a:solidFill>
                  <a:srgbClr val="D1D5DB"/>
                </a:solidFill>
                <a:effectLst/>
                <a:latin typeface="Söhne"/>
              </a:rPr>
              <a:t>distance between an anchor sample and a positive (similar) sample</a:t>
            </a:r>
            <a:r>
              <a:rPr lang="en-US" b="0" i="0" dirty="0">
                <a:solidFill>
                  <a:srgbClr val="D1D5DB"/>
                </a:solidFill>
                <a:effectLst/>
                <a:latin typeface="Söhne"/>
              </a:rPr>
              <a:t> is </a:t>
            </a:r>
            <a:r>
              <a:rPr lang="en-US" b="1" i="0" dirty="0">
                <a:solidFill>
                  <a:srgbClr val="D1D5DB"/>
                </a:solidFill>
                <a:effectLst/>
                <a:latin typeface="Söhne"/>
              </a:rPr>
              <a:t>smaller</a:t>
            </a:r>
            <a:r>
              <a:rPr lang="en-US" b="0" i="0" dirty="0">
                <a:solidFill>
                  <a:srgbClr val="D1D5DB"/>
                </a:solidFill>
                <a:effectLst/>
                <a:latin typeface="Söhne"/>
              </a:rPr>
              <a:t> than the distance </a:t>
            </a:r>
            <a:r>
              <a:rPr lang="en-US" b="1" i="0" dirty="0">
                <a:solidFill>
                  <a:srgbClr val="D1D5DB"/>
                </a:solidFill>
                <a:effectLst/>
                <a:latin typeface="Söhne"/>
              </a:rPr>
              <a:t>between the anchor and a negative </a:t>
            </a:r>
            <a:r>
              <a:rPr lang="en-US" b="0" i="0" dirty="0">
                <a:solidFill>
                  <a:srgbClr val="D1D5DB"/>
                </a:solidFill>
                <a:effectLst/>
                <a:latin typeface="Söhne"/>
              </a:rPr>
              <a:t>(dissimilar) sample, by a certain margin.</a:t>
            </a:r>
          </a:p>
          <a:p>
            <a:pPr algn="l"/>
            <a:r>
              <a:rPr lang="en-US" b="0" i="0" dirty="0">
                <a:solidFill>
                  <a:srgbClr val="D1D5DB"/>
                </a:solidFill>
                <a:effectLst/>
                <a:latin typeface="Söhne"/>
              </a:rPr>
              <a:t>adding triplet loss to a VAE enhances its ability to capture </a:t>
            </a:r>
            <a:r>
              <a:rPr lang="en-US" b="1" i="0" dirty="0">
                <a:solidFill>
                  <a:srgbClr val="D1D5DB"/>
                </a:solidFill>
                <a:effectLst/>
                <a:latin typeface="Söhne"/>
              </a:rPr>
              <a:t>high-level semantic differences between healthy and anomaly samples</a:t>
            </a:r>
            <a:r>
              <a:rPr lang="en-US" b="0" i="0" dirty="0">
                <a:solidFill>
                  <a:srgbClr val="D1D5DB"/>
                </a:solidFill>
                <a:effectLst/>
                <a:latin typeface="Söhne"/>
              </a:rPr>
              <a:t>. This combination of objectives brings together the VAE's generative capabilities with the discriminative power of metric learning, ultimately improving the model's anomaly detection performance and generalization.</a:t>
            </a:r>
          </a:p>
          <a:p>
            <a:pPr algn="l"/>
            <a:endParaRPr lang="en-US" b="0" i="0" dirty="0">
              <a:solidFill>
                <a:srgbClr val="D1D5DB"/>
              </a:solidFill>
              <a:effectLst/>
              <a:latin typeface="Söhne"/>
            </a:endParaRPr>
          </a:p>
          <a:p>
            <a:r>
              <a:rPr lang="en-US" b="0" i="0" dirty="0">
                <a:solidFill>
                  <a:srgbClr val="D1D5DB"/>
                </a:solidFill>
                <a:effectLst/>
                <a:latin typeface="Söhne"/>
              </a:rPr>
              <a:t>Notes:</a:t>
            </a:r>
          </a:p>
          <a:p>
            <a:r>
              <a:rPr lang="en-US" b="1" i="0" dirty="0">
                <a:solidFill>
                  <a:srgbClr val="000000"/>
                </a:solidFill>
                <a:effectLst/>
                <a:latin typeface="Times New Roman" panose="02020603050405020304" pitchFamily="18" charset="0"/>
              </a:rPr>
              <a:t>Luminance</a:t>
            </a:r>
            <a:r>
              <a:rPr lang="en-US" b="0" i="0" dirty="0">
                <a:solidFill>
                  <a:srgbClr val="000000"/>
                </a:solidFill>
                <a:effectLst/>
                <a:latin typeface="Times New Roman" panose="02020603050405020304" pitchFamily="18" charset="0"/>
              </a:rPr>
              <a:t>: Luminance is measured by </a:t>
            </a:r>
            <a:r>
              <a:rPr lang="en-US" b="1" i="0" dirty="0">
                <a:solidFill>
                  <a:srgbClr val="000000"/>
                </a:solidFill>
                <a:effectLst/>
                <a:latin typeface="Times New Roman" panose="02020603050405020304" pitchFamily="18" charset="0"/>
              </a:rPr>
              <a:t>averaging</a:t>
            </a:r>
            <a:r>
              <a:rPr lang="en-US" b="0" i="0" dirty="0">
                <a:solidFill>
                  <a:srgbClr val="000000"/>
                </a:solidFill>
                <a:effectLst/>
                <a:latin typeface="Times New Roman" panose="02020603050405020304" pitchFamily="18" charset="0"/>
              </a:rPr>
              <a:t> over all the pixel values.</a:t>
            </a:r>
          </a:p>
          <a:p>
            <a:r>
              <a:rPr lang="en-US" b="1" i="0" dirty="0">
                <a:solidFill>
                  <a:srgbClr val="000000"/>
                </a:solidFill>
                <a:effectLst/>
                <a:latin typeface="Times New Roman" panose="02020603050405020304" pitchFamily="18" charset="0"/>
              </a:rPr>
              <a:t>Contrast</a:t>
            </a:r>
            <a:r>
              <a:rPr lang="en-US" b="0" i="0" dirty="0">
                <a:solidFill>
                  <a:srgbClr val="000000"/>
                </a:solidFill>
                <a:effectLst/>
                <a:latin typeface="Times New Roman" panose="02020603050405020304" pitchFamily="18" charset="0"/>
              </a:rPr>
              <a:t>:  It is measured by taking the </a:t>
            </a:r>
            <a:r>
              <a:rPr lang="en-US" b="1" i="0" dirty="0">
                <a:solidFill>
                  <a:srgbClr val="000000"/>
                </a:solidFill>
                <a:effectLst/>
                <a:latin typeface="Times New Roman" panose="02020603050405020304" pitchFamily="18" charset="0"/>
              </a:rPr>
              <a:t>standard deviation</a:t>
            </a:r>
            <a:r>
              <a:rPr lang="en-US" b="0" i="0" dirty="0">
                <a:solidFill>
                  <a:srgbClr val="000000"/>
                </a:solidFill>
                <a:effectLst/>
                <a:latin typeface="Times New Roman" panose="02020603050405020304" pitchFamily="18" charset="0"/>
              </a:rPr>
              <a:t> (square root of variance) of all the pixel values.</a:t>
            </a:r>
          </a:p>
          <a:p>
            <a:r>
              <a:rPr lang="en-US" b="1" i="0" dirty="0">
                <a:solidFill>
                  <a:srgbClr val="000000"/>
                </a:solidFill>
                <a:effectLst/>
                <a:latin typeface="Times New Roman" panose="02020603050405020304" pitchFamily="18" charset="0"/>
              </a:rPr>
              <a:t>Structure: </a:t>
            </a:r>
            <a:r>
              <a:rPr lang="en-US" b="0" i="0" dirty="0">
                <a:solidFill>
                  <a:srgbClr val="000000"/>
                </a:solidFill>
                <a:effectLst/>
                <a:latin typeface="Times New Roman" panose="02020603050405020304" pitchFamily="18" charset="0"/>
              </a:rPr>
              <a:t>we </a:t>
            </a:r>
            <a:r>
              <a:rPr lang="en-US" b="1" i="0" dirty="0">
                <a:solidFill>
                  <a:srgbClr val="000000"/>
                </a:solidFill>
                <a:effectLst/>
                <a:latin typeface="Times New Roman" panose="02020603050405020304" pitchFamily="18" charset="0"/>
              </a:rPr>
              <a:t>divide the input signal with its standard deviation </a:t>
            </a:r>
            <a:r>
              <a:rPr lang="en-US" b="0" i="0" dirty="0">
                <a:solidFill>
                  <a:srgbClr val="000000"/>
                </a:solidFill>
                <a:effectLst/>
                <a:latin typeface="Times New Roman" panose="02020603050405020304" pitchFamily="18" charset="0"/>
              </a:rPr>
              <a:t>so that the result has </a:t>
            </a:r>
            <a:r>
              <a:rPr lang="en-US" b="1" i="0" dirty="0">
                <a:solidFill>
                  <a:srgbClr val="000000"/>
                </a:solidFill>
                <a:effectLst/>
                <a:latin typeface="Times New Roman" panose="02020603050405020304" pitchFamily="18" charset="0"/>
              </a:rPr>
              <a:t>unit standard deviation </a:t>
            </a:r>
            <a:r>
              <a:rPr lang="en-US" b="0" i="0" dirty="0">
                <a:solidFill>
                  <a:srgbClr val="000000"/>
                </a:solidFill>
                <a:effectLst/>
                <a:latin typeface="Times New Roman" panose="02020603050405020304" pitchFamily="18" charset="0"/>
              </a:rPr>
              <a:t>which allows for a more robust comparison.</a:t>
            </a:r>
            <a:endParaRPr lang="en-US" b="1" i="0" dirty="0">
              <a:solidFill>
                <a:srgbClr val="D1D5DB"/>
              </a:solidFill>
              <a:effectLst/>
              <a:latin typeface="Söhne"/>
            </a:endParaRPr>
          </a:p>
          <a:p>
            <a:pPr algn="l"/>
            <a:endParaRPr lang="en-US" b="0" i="0" dirty="0">
              <a:solidFill>
                <a:srgbClr val="D1D5DB"/>
              </a:solidFill>
              <a:effectLst/>
              <a:latin typeface="Söhne"/>
            </a:endParaRPr>
          </a:p>
          <a:p>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32</a:t>
            </a:fld>
            <a:endParaRPr kumimoji="1" lang="zh-TW" altLang="en-US"/>
          </a:p>
        </p:txBody>
      </p:sp>
    </p:spTree>
    <p:extLst>
      <p:ext uri="{BB962C8B-B14F-4D97-AF65-F5344CB8AC3E}">
        <p14:creationId xmlns:p14="http://schemas.microsoft.com/office/powerpoint/2010/main" val="2721111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33</a:t>
            </a:fld>
            <a:endParaRPr kumimoji="1" lang="zh-TW" altLang="en-US"/>
          </a:p>
        </p:txBody>
      </p:sp>
    </p:spTree>
    <p:extLst>
      <p:ext uri="{BB962C8B-B14F-4D97-AF65-F5344CB8AC3E}">
        <p14:creationId xmlns:p14="http://schemas.microsoft.com/office/powerpoint/2010/main" val="1614708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34</a:t>
            </a:fld>
            <a:endParaRPr kumimoji="1" lang="zh-TW" altLang="en-US"/>
          </a:p>
        </p:txBody>
      </p:sp>
    </p:spTree>
    <p:extLst>
      <p:ext uri="{BB962C8B-B14F-4D97-AF65-F5344CB8AC3E}">
        <p14:creationId xmlns:p14="http://schemas.microsoft.com/office/powerpoint/2010/main" val="963402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healthy images and abnormal images </a:t>
            </a:r>
            <a:r>
              <a:rPr lang="en-US" b="1" i="0" dirty="0">
                <a:effectLst/>
                <a:latin typeface="Arial" panose="020B0604020202020204" pitchFamily="34" charset="0"/>
              </a:rPr>
              <a:t>should be mapped close in the latent space</a:t>
            </a:r>
            <a:r>
              <a:rPr lang="en-US" b="0" i="0" dirty="0">
                <a:effectLst/>
                <a:latin typeface="Arial" panose="020B0604020202020204" pitchFamily="34" charset="0"/>
              </a:rPr>
              <a:t>, </a:t>
            </a:r>
          </a:p>
          <a:p>
            <a:endParaRPr lang="en-US"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b="0" i="0" dirty="0">
                <a:solidFill>
                  <a:srgbClr val="D1D5DB"/>
                </a:solidFill>
                <a:effectLst/>
                <a:latin typeface="Söhne"/>
              </a:rPr>
              <a:t>Since we </a:t>
            </a:r>
            <a:r>
              <a:rPr kumimoji="1" lang="en-US" altLang="zh-TW" b="1" i="0" dirty="0">
                <a:solidFill>
                  <a:srgbClr val="D1D5DB"/>
                </a:solidFill>
                <a:effectLst/>
                <a:latin typeface="Söhne"/>
              </a:rPr>
              <a:t>the training scheme mimic the actual condition </a:t>
            </a:r>
            <a:r>
              <a:rPr kumimoji="1" lang="en-US" altLang="zh-TW" b="0" i="0" dirty="0">
                <a:solidFill>
                  <a:srgbClr val="D1D5DB"/>
                </a:solidFill>
                <a:effectLst/>
                <a:latin typeface="Söhne"/>
              </a:rPr>
              <a:t>of testing where the model might encounter healthy normal data and anomalous data, the </a:t>
            </a:r>
            <a:r>
              <a:rPr kumimoji="1" lang="en-US" altLang="zh-TW" b="1" i="0" dirty="0">
                <a:solidFill>
                  <a:srgbClr val="D1D5DB"/>
                </a:solidFill>
                <a:effectLst/>
                <a:latin typeface="Söhne"/>
              </a:rPr>
              <a:t>network is encouraged </a:t>
            </a:r>
            <a:r>
              <a:rPr kumimoji="1" lang="en-US" altLang="zh-TW" b="0" i="0" dirty="0">
                <a:solidFill>
                  <a:srgbClr val="D1D5DB"/>
                </a:solidFill>
                <a:effectLst/>
                <a:latin typeface="Söhne"/>
              </a:rPr>
              <a:t>to sample normal data for its latent and thus resulting in embeddings which come from the same cluster distribution for both normal and anomalous input</a:t>
            </a:r>
          </a:p>
          <a:p>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35</a:t>
            </a:fld>
            <a:endParaRPr kumimoji="1" lang="zh-TW" altLang="en-US"/>
          </a:p>
        </p:txBody>
      </p:sp>
    </p:spTree>
    <p:extLst>
      <p:ext uri="{BB962C8B-B14F-4D97-AF65-F5344CB8AC3E}">
        <p14:creationId xmlns:p14="http://schemas.microsoft.com/office/powerpoint/2010/main" val="4287136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36</a:t>
            </a:fld>
            <a:endParaRPr kumimoji="1" lang="zh-TW" altLang="en-US"/>
          </a:p>
        </p:txBody>
      </p:sp>
    </p:spTree>
    <p:extLst>
      <p:ext uri="{BB962C8B-B14F-4D97-AF65-F5344CB8AC3E}">
        <p14:creationId xmlns:p14="http://schemas.microsoft.com/office/powerpoint/2010/main" val="2718248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b="1" i="0" dirty="0">
                <a:solidFill>
                  <a:srgbClr val="D1D5DB"/>
                </a:solidFill>
                <a:effectLst/>
                <a:latin typeface="Söhne"/>
              </a:rPr>
              <a:t>relying solely on</a:t>
            </a:r>
            <a:r>
              <a:rPr lang="en-US" b="0" i="0" dirty="0">
                <a:solidFill>
                  <a:srgbClr val="D1D5DB"/>
                </a:solidFill>
                <a:effectLst/>
                <a:latin typeface="Söhne"/>
              </a:rPr>
              <a:t> reconstruction loss from healthy images may </a:t>
            </a:r>
            <a:r>
              <a:rPr lang="en-US" b="1" i="0" dirty="0">
                <a:solidFill>
                  <a:srgbClr val="D1D5DB"/>
                </a:solidFill>
                <a:effectLst/>
                <a:latin typeface="Söhne"/>
              </a:rPr>
              <a:t>lead the network to prioritize high-level layers, rendering deeper layers ineffective </a:t>
            </a:r>
            <a:r>
              <a:rPr lang="en-US" b="0" i="0" dirty="0">
                <a:solidFill>
                  <a:srgbClr val="D1D5DB"/>
                </a:solidFill>
                <a:effectLst/>
                <a:latin typeface="Söhne"/>
              </a:rPr>
              <a:t>in learning robust semantic information. </a:t>
            </a:r>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37</a:t>
            </a:fld>
            <a:endParaRPr kumimoji="1" lang="zh-TW" altLang="en-US"/>
          </a:p>
        </p:txBody>
      </p:sp>
    </p:spTree>
    <p:extLst>
      <p:ext uri="{BB962C8B-B14F-4D97-AF65-F5344CB8AC3E}">
        <p14:creationId xmlns:p14="http://schemas.microsoft.com/office/powerpoint/2010/main" val="4070929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b="1" dirty="0"/>
              <a:t>where the features is from </a:t>
            </a:r>
            <a:r>
              <a:rPr lang="en-US" dirty="0"/>
              <a:t>picture in the next slide</a:t>
            </a:r>
          </a:p>
          <a:p>
            <a:endParaRPr lang="en-US" dirty="0"/>
          </a:p>
          <a:p>
            <a:r>
              <a:rPr lang="en-US" dirty="0"/>
              <a:t>More contrast in the skip features means higher</a:t>
            </a:r>
            <a:r>
              <a:rPr lang="en-US" b="1" i="1" dirty="0"/>
              <a:t> </a:t>
            </a:r>
            <a:r>
              <a:rPr lang="en-US" dirty="0"/>
              <a:t>confidence</a:t>
            </a:r>
          </a:p>
          <a:p>
            <a:endParaRPr lang="en-US" dirty="0"/>
          </a:p>
          <a:p>
            <a:r>
              <a:rPr lang="en-US" dirty="0"/>
              <a:t>In most cases we suppress the false positive</a:t>
            </a:r>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38</a:t>
            </a:fld>
            <a:endParaRPr kumimoji="1" lang="zh-TW" altLang="en-US"/>
          </a:p>
        </p:txBody>
      </p:sp>
    </p:spTree>
    <p:extLst>
      <p:ext uri="{BB962C8B-B14F-4D97-AF65-F5344CB8AC3E}">
        <p14:creationId xmlns:p14="http://schemas.microsoft.com/office/powerpoint/2010/main" val="4209870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en-US" altLang="zh-TW" dirty="0"/>
              <a:t>Connect this with the previous picture</a:t>
            </a:r>
          </a:p>
          <a:p>
            <a:r>
              <a:rPr kumimoji="1" lang="en-US" altLang="zh-TW" dirty="0"/>
              <a:t>talk about the </a:t>
            </a:r>
            <a:r>
              <a:rPr kumimoji="1" lang="en-US" altLang="zh-TW" dirty="0" err="1"/>
              <a:t>downsample</a:t>
            </a:r>
            <a:r>
              <a:rPr kumimoji="1" lang="en-US" altLang="zh-TW" dirty="0"/>
              <a:t> and </a:t>
            </a:r>
            <a:r>
              <a:rPr kumimoji="1" lang="en-US" altLang="zh-TW" dirty="0" err="1"/>
              <a:t>upsample</a:t>
            </a:r>
            <a:r>
              <a:rPr kumimoji="1" lang="en-US" altLang="zh-TW" dirty="0"/>
              <a:t> sizes</a:t>
            </a:r>
          </a:p>
          <a:p>
            <a:r>
              <a:rPr kumimoji="1" lang="en-US" altLang="zh-TW" b="1" dirty="0"/>
              <a:t>Skip only on first three layers</a:t>
            </a:r>
            <a:r>
              <a:rPr kumimoji="1" lang="en-US" altLang="zh-TW" dirty="0"/>
              <a:t>, as they would often capture low-level spatial features better, and we let the deeper layer to focus on high level semantic features only</a:t>
            </a:r>
          </a:p>
          <a:p>
            <a:r>
              <a:rPr kumimoji="1" lang="en-US" altLang="zh-TW" dirty="0"/>
              <a:t>Next we </a:t>
            </a:r>
            <a:r>
              <a:rPr kumimoji="1" lang="en-US" altLang="zh-TW" b="1" dirty="0"/>
              <a:t>will introduce the three building blocks of the network</a:t>
            </a:r>
            <a:r>
              <a:rPr kumimoji="1" lang="en-US" altLang="zh-TW" dirty="0"/>
              <a:t>, metric learning and latent sampling, coarse-scale loss, and Gated Cross Skip connection</a:t>
            </a:r>
          </a:p>
          <a:p>
            <a:endParaRPr kumimoji="1" lang="en-US" altLang="zh-TW" dirty="0"/>
          </a:p>
          <a:p>
            <a:r>
              <a:rPr kumimoji="1" lang="en-US" altLang="zh-TW" dirty="0" err="1"/>
              <a:t>Chatgpt</a:t>
            </a:r>
            <a:r>
              <a:rPr kumimoji="1" lang="en-US" altLang="zh-TW" dirty="0"/>
              <a:t> explanation:</a:t>
            </a:r>
          </a:p>
          <a:p>
            <a:pPr algn="l"/>
            <a:br>
              <a:rPr lang="en-US" b="0" i="0" dirty="0">
                <a:solidFill>
                  <a:srgbClr val="D1D5DB"/>
                </a:solidFill>
                <a:effectLst/>
                <a:latin typeface="Söhne"/>
              </a:rPr>
            </a:br>
            <a:r>
              <a:rPr lang="en-US" b="0" i="0" dirty="0">
                <a:solidFill>
                  <a:srgbClr val="D1D5DB"/>
                </a:solidFill>
                <a:effectLst/>
                <a:latin typeface="Söhne"/>
              </a:rPr>
              <a:t>Certainly. Adding skip connections to the first three layers of the network while excluding them from deeper layers is a strategic architectural choice in neural network design. The purpose is to allow the network to effectively capture both low-level and high-level features from the input data.</a:t>
            </a:r>
          </a:p>
          <a:p>
            <a:pPr algn="l"/>
            <a:r>
              <a:rPr lang="en-US" b="0" i="0" dirty="0">
                <a:solidFill>
                  <a:srgbClr val="D1D5DB"/>
                </a:solidFill>
                <a:effectLst/>
                <a:latin typeface="Söhne"/>
              </a:rPr>
              <a:t>Here's the elaboration:</a:t>
            </a:r>
          </a:p>
          <a:p>
            <a:pPr algn="l">
              <a:buFont typeface="+mj-lt"/>
              <a:buAutoNum type="arabicPeriod"/>
            </a:pPr>
            <a:r>
              <a:rPr lang="en-US" b="1" i="0" dirty="0">
                <a:solidFill>
                  <a:srgbClr val="D1D5DB"/>
                </a:solidFill>
                <a:effectLst/>
                <a:latin typeface="Söhne"/>
              </a:rPr>
              <a:t>Low-Level Features:</a:t>
            </a:r>
            <a:r>
              <a:rPr lang="en-US" b="0" i="0" dirty="0">
                <a:solidFill>
                  <a:srgbClr val="D1D5DB"/>
                </a:solidFill>
                <a:effectLst/>
                <a:latin typeface="Söhne"/>
              </a:rPr>
              <a:t> The initial layers of a neural network typically capture basic features of the input data, such as edges, corners, and textures. These are often referred to as low-level features. By adding skip connections to these layers, you enable the network to retain direct access to these raw features.</a:t>
            </a:r>
          </a:p>
          <a:p>
            <a:pPr algn="l">
              <a:buFont typeface="+mj-lt"/>
              <a:buAutoNum type="arabicPeriod"/>
            </a:pPr>
            <a:r>
              <a:rPr lang="en-US" b="1" i="0" dirty="0">
                <a:solidFill>
                  <a:srgbClr val="D1D5DB"/>
                </a:solidFill>
                <a:effectLst/>
                <a:latin typeface="Söhne"/>
              </a:rPr>
              <a:t>Skip Connections:</a:t>
            </a:r>
            <a:r>
              <a:rPr lang="en-US" b="0" i="0" dirty="0">
                <a:solidFill>
                  <a:srgbClr val="D1D5DB"/>
                </a:solidFill>
                <a:effectLst/>
                <a:latin typeface="Söhne"/>
              </a:rPr>
              <a:t> Skip connections allow the network to skip some layers and directly connect to deeper layers. This helps in mitigating the vanishing gradient problem and facilitates the flow of gradients during training. When you add skip connections to the lower layers, you ensure that the network retains the capacity to utilize these foundational features in the later stages.</a:t>
            </a:r>
          </a:p>
          <a:p>
            <a:pPr algn="l">
              <a:buFont typeface="+mj-lt"/>
              <a:buAutoNum type="arabicPeriod"/>
            </a:pPr>
            <a:r>
              <a:rPr lang="en-US" b="1" i="0" dirty="0">
                <a:solidFill>
                  <a:srgbClr val="D1D5DB"/>
                </a:solidFill>
                <a:effectLst/>
                <a:latin typeface="Söhne"/>
              </a:rPr>
              <a:t>Higher-Level Semantics:</a:t>
            </a:r>
            <a:r>
              <a:rPr lang="en-US" b="0" i="0" dirty="0">
                <a:solidFill>
                  <a:srgbClr val="D1D5DB"/>
                </a:solidFill>
                <a:effectLst/>
                <a:latin typeface="Söhne"/>
              </a:rPr>
              <a:t> Deeper layers of a neural network tend to capture more abstract and high-level features, such as shapes, patterns, and semantic information. By excluding skip connections from these deeper layers, you encourage the network to focus primarily on learning these complex semantic representations.</a:t>
            </a:r>
          </a:p>
          <a:p>
            <a:pPr algn="l">
              <a:buFont typeface="+mj-lt"/>
              <a:buAutoNum type="arabicPeriod"/>
            </a:pPr>
            <a:r>
              <a:rPr lang="en-US" b="1" i="0" dirty="0">
                <a:solidFill>
                  <a:srgbClr val="D1D5DB"/>
                </a:solidFill>
                <a:effectLst/>
                <a:latin typeface="Söhne"/>
              </a:rPr>
              <a:t>Balance:</a:t>
            </a:r>
            <a:r>
              <a:rPr lang="en-US" b="0" i="0" dirty="0">
                <a:solidFill>
                  <a:srgbClr val="D1D5DB"/>
                </a:solidFill>
                <a:effectLst/>
                <a:latin typeface="Söhne"/>
              </a:rPr>
              <a:t> The overall architecture achieves a balance between leveraging the fine-grained details captured by the lower layers and the sophisticated understanding provided by the deeper layers. This can lead to a more effective extraction of meaningful features from the data.</a:t>
            </a:r>
          </a:p>
          <a:p>
            <a:pPr algn="l">
              <a:buFont typeface="+mj-lt"/>
              <a:buAutoNum type="arabicPeriod"/>
            </a:pPr>
            <a:r>
              <a:rPr lang="en-US" b="1" i="0" dirty="0">
                <a:solidFill>
                  <a:srgbClr val="D1D5DB"/>
                </a:solidFill>
                <a:effectLst/>
                <a:latin typeface="Söhne"/>
              </a:rPr>
              <a:t>Computational Efficiency:</a:t>
            </a:r>
            <a:r>
              <a:rPr lang="en-US" b="0" i="0" dirty="0">
                <a:solidFill>
                  <a:srgbClr val="D1D5DB"/>
                </a:solidFill>
                <a:effectLst/>
                <a:latin typeface="Söhne"/>
              </a:rPr>
              <a:t> Skip connections add computational overhead. By strategically placing them in the early layers, you can achieve a good compromise between computational efficiency and feature extraction capability.</a:t>
            </a:r>
          </a:p>
          <a:p>
            <a:pPr algn="l"/>
            <a:r>
              <a:rPr lang="en-US" b="0" i="0" dirty="0">
                <a:solidFill>
                  <a:srgbClr val="D1D5DB"/>
                </a:solidFill>
                <a:effectLst/>
                <a:latin typeface="Söhne"/>
              </a:rPr>
              <a:t>In summary, the approach of adding skip connections only to the first three layers and excluding them from deeper layers makes sense because it enables the network to effectively capture both low-level features and high-level semantics. This can result in improved performance in tasks that require a combination of detailed and abstract information processing.</a:t>
            </a:r>
          </a:p>
          <a:p>
            <a:endParaRPr kumimoji="1" lang="en-US" altLang="zh-TW" dirty="0"/>
          </a:p>
          <a:p>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39</a:t>
            </a:fld>
            <a:endParaRPr kumimoji="1" lang="zh-TW" altLang="en-US"/>
          </a:p>
        </p:txBody>
      </p:sp>
    </p:spTree>
    <p:extLst>
      <p:ext uri="{BB962C8B-B14F-4D97-AF65-F5344CB8AC3E}">
        <p14:creationId xmlns:p14="http://schemas.microsoft.com/office/powerpoint/2010/main" val="4258900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444444"/>
              </a:solidFill>
              <a:effectLst/>
              <a:latin typeface="Lucida Grande"/>
            </a:endParaRPr>
          </a:p>
          <a:p>
            <a:r>
              <a:rPr lang="en-US" b="0" i="0" dirty="0">
                <a:effectLst/>
                <a:latin typeface="Arial" panose="020B0604020202020204" pitchFamily="34" charset="0"/>
              </a:rPr>
              <a:t>My research would revolves around the magnetic resonance imaging which is </a:t>
            </a:r>
            <a:r>
              <a:rPr lang="en-US" b="0" i="0" dirty="0">
                <a:solidFill>
                  <a:srgbClr val="D1D5DB"/>
                </a:solidFill>
                <a:effectLst/>
                <a:latin typeface="Söhne"/>
              </a:rPr>
              <a:t>a </a:t>
            </a:r>
            <a:r>
              <a:rPr lang="en-US" b="1" i="0" dirty="0">
                <a:solidFill>
                  <a:srgbClr val="D1D5DB"/>
                </a:solidFill>
                <a:effectLst/>
                <a:latin typeface="Söhne"/>
              </a:rPr>
              <a:t>cornerstone</a:t>
            </a:r>
            <a:r>
              <a:rPr lang="en-US" b="0" i="0" dirty="0">
                <a:solidFill>
                  <a:srgbClr val="D1D5DB"/>
                </a:solidFill>
                <a:effectLst/>
                <a:latin typeface="Söhne"/>
              </a:rPr>
              <a:t> of modern medicine and is crucial for early diagnosis, precise disease staging, and tailoring effective treatment plans.</a:t>
            </a:r>
          </a:p>
          <a:p>
            <a:endParaRPr lang="en-US" b="0" i="0" dirty="0">
              <a:solidFill>
                <a:srgbClr val="D1D5DB"/>
              </a:solidFill>
              <a:effectLst/>
              <a:latin typeface="Söhne"/>
            </a:endParaRPr>
          </a:p>
          <a:p>
            <a:r>
              <a:rPr lang="en-US" b="1" i="0" dirty="0">
                <a:solidFill>
                  <a:srgbClr val="D1D5DB"/>
                </a:solidFill>
                <a:effectLst/>
                <a:latin typeface="Söhne"/>
              </a:rPr>
              <a:t>Navigating</a:t>
            </a:r>
            <a:r>
              <a:rPr lang="en-US" b="0" i="0" dirty="0">
                <a:solidFill>
                  <a:srgbClr val="D1D5DB"/>
                </a:solidFill>
                <a:effectLst/>
                <a:latin typeface="Söhne"/>
              </a:rPr>
              <a:t> MR scans is no simple task as research by Bruno et al shows that 5-10% of cases might miss significant pathologies. Hence, this calls for a tool to improve </a:t>
            </a:r>
          </a:p>
          <a:p>
            <a:r>
              <a:rPr lang="en-US" b="0" i="0" dirty="0">
                <a:solidFill>
                  <a:srgbClr val="D1D5DB"/>
                </a:solidFill>
                <a:effectLst/>
                <a:latin typeface="Söhne"/>
              </a:rPr>
              <a:t>efficiency of radiological assessments, focusing expert effort directly on areas of concern. </a:t>
            </a:r>
          </a:p>
          <a:p>
            <a:endParaRPr lang="en-US" b="0" i="0" dirty="0">
              <a:solidFill>
                <a:srgbClr val="D1D5DB"/>
              </a:solidFill>
              <a:effectLst/>
              <a:latin typeface="Söhne"/>
            </a:endParaRPr>
          </a:p>
          <a:p>
            <a:r>
              <a:rPr lang="en-US" b="0" i="0" dirty="0">
                <a:solidFill>
                  <a:srgbClr val="D1D5DB"/>
                </a:solidFill>
                <a:effectLst/>
                <a:latin typeface="Söhne"/>
              </a:rPr>
              <a:t>Additionally, CSF or </a:t>
            </a:r>
            <a:r>
              <a:rPr lang="en-US" b="1" i="0" dirty="0">
                <a:solidFill>
                  <a:srgbClr val="D1D5DB"/>
                </a:solidFill>
                <a:effectLst/>
                <a:latin typeface="Söhne"/>
              </a:rPr>
              <a:t>Cerebrospinal fluid </a:t>
            </a:r>
            <a:r>
              <a:rPr lang="en-US" b="0" i="0" dirty="0">
                <a:solidFill>
                  <a:srgbClr val="D1D5DB"/>
                </a:solidFill>
                <a:effectLst/>
                <a:latin typeface="Söhne"/>
              </a:rPr>
              <a:t>occupies the same intensity as inflammation regions, namely lower intensity on T1 imaging and higher intensity on T2 imaging</a:t>
            </a:r>
            <a:endParaRPr lang="en-US" b="0" i="0" dirty="0">
              <a:solidFill>
                <a:srgbClr val="444444"/>
              </a:solidFill>
              <a:effectLst/>
              <a:latin typeface="Lucida Grande"/>
            </a:endParaRPr>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4</a:t>
            </a:fld>
            <a:endParaRPr kumimoji="1" lang="zh-TW" altLang="en-US"/>
          </a:p>
        </p:txBody>
      </p:sp>
    </p:spTree>
    <p:extLst>
      <p:ext uri="{BB962C8B-B14F-4D97-AF65-F5344CB8AC3E}">
        <p14:creationId xmlns:p14="http://schemas.microsoft.com/office/powerpoint/2010/main" val="36458198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Where the features is from, use next slide</a:t>
            </a:r>
          </a:p>
          <a:p>
            <a:endParaRPr kumimoji="1" lang="en-US" altLang="zh-TW" dirty="0"/>
          </a:p>
          <a:p>
            <a:r>
              <a:rPr lang="en-US" dirty="0"/>
              <a:t>The </a:t>
            </a:r>
            <a:r>
              <a:rPr lang="en-US" b="1" dirty="0"/>
              <a:t>feature maps </a:t>
            </a:r>
            <a:r>
              <a:rPr lang="en-US" dirty="0"/>
              <a:t>produced by our network </a:t>
            </a:r>
            <a:r>
              <a:rPr lang="en-US" b="1" dirty="0"/>
              <a:t>reveal a greater level of details captured before even reaching </a:t>
            </a:r>
            <a:r>
              <a:rPr lang="en-US" dirty="0"/>
              <a:t>the end of the network. This stands in sharp contrast to the feature maps produced by the </a:t>
            </a:r>
            <a:r>
              <a:rPr lang="en-US" b="1" dirty="0" err="1"/>
              <a:t>U­Net</a:t>
            </a:r>
            <a:r>
              <a:rPr lang="en-US" b="1" dirty="0"/>
              <a:t> </a:t>
            </a:r>
            <a:r>
              <a:rPr lang="en-US" dirty="0"/>
              <a:t>architecture, which </a:t>
            </a:r>
            <a:r>
              <a:rPr lang="en-US" b="1" dirty="0"/>
              <a:t>primarily only depict boundaries and offer only limited insight into the CSF regions. </a:t>
            </a:r>
            <a:endParaRPr kumimoji="1" lang="en-US" altLang="zh-TW" b="1" dirty="0"/>
          </a:p>
          <a:p>
            <a:endParaRPr kumimoji="1" lang="en-US" altLang="zh-TW" dirty="0"/>
          </a:p>
          <a:p>
            <a:r>
              <a:rPr kumimoji="1" lang="en-US" altLang="zh-TW" dirty="0"/>
              <a:t>Those samples lesions are not easy to spot</a:t>
            </a:r>
          </a:p>
          <a:p>
            <a:endParaRPr kumimoji="1" lang="en-US" altLang="zh-TW" dirty="0"/>
          </a:p>
          <a:p>
            <a:r>
              <a:rPr kumimoji="1" lang="en-US" altLang="zh-TW" dirty="0"/>
              <a:t>1</a:t>
            </a:r>
            <a:r>
              <a:rPr kumimoji="1" lang="en-US" altLang="zh-TW" baseline="30000" dirty="0"/>
              <a:t>st</a:t>
            </a:r>
            <a:r>
              <a:rPr kumimoji="1" lang="en-US" altLang="zh-TW" dirty="0"/>
              <a:t> and third with </a:t>
            </a:r>
            <a:r>
              <a:rPr kumimoji="1" lang="en-US" altLang="zh-TW" dirty="0" err="1"/>
              <a:t>csf</a:t>
            </a:r>
            <a:r>
              <a:rPr kumimoji="1" lang="en-US" altLang="zh-TW" dirty="0"/>
              <a:t> appears very bright and lesion almost not significant </a:t>
            </a:r>
          </a:p>
          <a:p>
            <a:r>
              <a:rPr kumimoji="1" lang="en-US" altLang="zh-TW" dirty="0"/>
              <a:t>2</a:t>
            </a:r>
            <a:r>
              <a:rPr kumimoji="1" lang="en-US" altLang="zh-TW" baseline="30000" dirty="0"/>
              <a:t>nd</a:t>
            </a:r>
            <a:r>
              <a:rPr kumimoji="1" lang="en-US" altLang="zh-TW" dirty="0"/>
              <a:t> and 4</a:t>
            </a:r>
            <a:r>
              <a:rPr kumimoji="1" lang="en-US" altLang="zh-TW" baseline="30000" dirty="0"/>
              <a:t>th</a:t>
            </a:r>
            <a:r>
              <a:rPr kumimoji="1" lang="en-US" altLang="zh-TW" dirty="0"/>
              <a:t> upper left is brighter</a:t>
            </a:r>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40</a:t>
            </a:fld>
            <a:endParaRPr kumimoji="1" lang="zh-TW" altLang="en-US"/>
          </a:p>
        </p:txBody>
      </p:sp>
    </p:spTree>
    <p:extLst>
      <p:ext uri="{BB962C8B-B14F-4D97-AF65-F5344CB8AC3E}">
        <p14:creationId xmlns:p14="http://schemas.microsoft.com/office/powerpoint/2010/main" val="120679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a:p>
            <a:r>
              <a:rPr kumimoji="1" lang="en-US" altLang="zh-TW" dirty="0"/>
              <a:t>Connect this with the previous picture</a:t>
            </a:r>
          </a:p>
          <a:p>
            <a:r>
              <a:rPr kumimoji="1" lang="en-US" altLang="zh-TW" dirty="0"/>
              <a:t>talk about the </a:t>
            </a:r>
            <a:r>
              <a:rPr kumimoji="1" lang="en-US" altLang="zh-TW" dirty="0" err="1"/>
              <a:t>downsample</a:t>
            </a:r>
            <a:r>
              <a:rPr kumimoji="1" lang="en-US" altLang="zh-TW" dirty="0"/>
              <a:t> and </a:t>
            </a:r>
            <a:r>
              <a:rPr kumimoji="1" lang="en-US" altLang="zh-TW" dirty="0" err="1"/>
              <a:t>upsample</a:t>
            </a:r>
            <a:r>
              <a:rPr kumimoji="1" lang="en-US" altLang="zh-TW" dirty="0"/>
              <a:t> sizes</a:t>
            </a:r>
          </a:p>
          <a:p>
            <a:r>
              <a:rPr kumimoji="1" lang="en-US" altLang="zh-TW" b="1" dirty="0"/>
              <a:t>Skip only on first three layers</a:t>
            </a:r>
            <a:r>
              <a:rPr kumimoji="1" lang="en-US" altLang="zh-TW" dirty="0"/>
              <a:t>, as they would often capture low-level spatial features better, and we let the deeper layer to focus on high level semantic features only</a:t>
            </a:r>
          </a:p>
          <a:p>
            <a:r>
              <a:rPr kumimoji="1" lang="en-US" altLang="zh-TW" dirty="0"/>
              <a:t>Next we </a:t>
            </a:r>
            <a:r>
              <a:rPr kumimoji="1" lang="en-US" altLang="zh-TW" b="1" dirty="0"/>
              <a:t>will introduce the three building blocks of the network</a:t>
            </a:r>
            <a:r>
              <a:rPr kumimoji="1" lang="en-US" altLang="zh-TW" dirty="0"/>
              <a:t>, metric learning and latent sampling, coarse-scale loss, and Gated Cross Skip connection</a:t>
            </a:r>
          </a:p>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41</a:t>
            </a:fld>
            <a:endParaRPr kumimoji="1" lang="zh-TW" altLang="en-US"/>
          </a:p>
        </p:txBody>
      </p:sp>
    </p:spTree>
    <p:extLst>
      <p:ext uri="{BB962C8B-B14F-4D97-AF65-F5344CB8AC3E}">
        <p14:creationId xmlns:p14="http://schemas.microsoft.com/office/powerpoint/2010/main" val="1301468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than the </a:t>
            </a:r>
            <a:r>
              <a:rPr lang="en-US" b="1" dirty="0"/>
              <a:t>healthy l1 reconstruction loss after skip connection</a:t>
            </a:r>
            <a:r>
              <a:rPr lang="en-US" dirty="0"/>
              <a:t>, </a:t>
            </a:r>
          </a:p>
          <a:p>
            <a:r>
              <a:rPr lang="en-US" dirty="0"/>
              <a:t>Addition of </a:t>
            </a:r>
            <a:r>
              <a:rPr lang="en-US" b="1" dirty="0"/>
              <a:t>GCS without coarse scale loss </a:t>
            </a:r>
            <a:r>
              <a:rPr lang="en-US" dirty="0"/>
              <a:t>makes the model harder to learn, having a good semantic understanding is crucial before the retrieval</a:t>
            </a:r>
          </a:p>
          <a:p>
            <a:r>
              <a:rPr lang="en-US" dirty="0"/>
              <a:t>remember to also talk about the </a:t>
            </a:r>
            <a:r>
              <a:rPr lang="en-US" b="1" dirty="0"/>
              <a:t>max pooling</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AUROC</a:t>
            </a:r>
            <a:r>
              <a:rPr lang="en-US" dirty="0"/>
              <a:t> : false positive vs true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555555"/>
                </a:solidFill>
                <a:effectLst/>
                <a:latin typeface="Helvetica Neue"/>
              </a:rPr>
              <a:t>TruePositiveRate</a:t>
            </a:r>
            <a:r>
              <a:rPr lang="en-US" b="0" i="0" dirty="0">
                <a:solidFill>
                  <a:srgbClr val="555555"/>
                </a:solidFill>
                <a:effectLst/>
                <a:latin typeface="Helvetica Neue"/>
              </a:rPr>
              <a:t> = </a:t>
            </a:r>
            <a:r>
              <a:rPr lang="en-US" b="0" i="0" dirty="0" err="1">
                <a:solidFill>
                  <a:srgbClr val="555555"/>
                </a:solidFill>
                <a:effectLst/>
                <a:latin typeface="Helvetica Neue"/>
              </a:rPr>
              <a:t>TruePositives</a:t>
            </a:r>
            <a:r>
              <a:rPr lang="en-US" b="0" i="0" dirty="0">
                <a:solidFill>
                  <a:srgbClr val="555555"/>
                </a:solidFill>
                <a:effectLst/>
                <a:latin typeface="Helvetica Neue"/>
              </a:rPr>
              <a:t> / (</a:t>
            </a:r>
            <a:r>
              <a:rPr lang="en-US" b="0" i="0" dirty="0" err="1">
                <a:solidFill>
                  <a:srgbClr val="555555"/>
                </a:solidFill>
                <a:effectLst/>
                <a:latin typeface="Helvetica Neue"/>
              </a:rPr>
              <a:t>TruePositives</a:t>
            </a:r>
            <a:r>
              <a:rPr lang="en-US" b="0" i="0" dirty="0">
                <a:solidFill>
                  <a:srgbClr val="555555"/>
                </a:solidFill>
                <a:effectLst/>
                <a:latin typeface="Helvetica Neue"/>
              </a:rPr>
              <a:t> + False Negatives), </a:t>
            </a:r>
            <a:r>
              <a:rPr lang="en-US" b="0" i="0" dirty="0" err="1">
                <a:solidFill>
                  <a:srgbClr val="555555"/>
                </a:solidFill>
                <a:effectLst/>
                <a:latin typeface="Helvetica Neue"/>
              </a:rPr>
              <a:t>FalsePositiveRate</a:t>
            </a:r>
            <a:r>
              <a:rPr lang="en-US" b="0" i="0" dirty="0">
                <a:solidFill>
                  <a:srgbClr val="555555"/>
                </a:solidFill>
                <a:effectLst/>
                <a:latin typeface="Helvetica Neue"/>
              </a:rPr>
              <a:t> = </a:t>
            </a:r>
            <a:r>
              <a:rPr lang="en-US" b="0" i="0" dirty="0" err="1">
                <a:solidFill>
                  <a:srgbClr val="555555"/>
                </a:solidFill>
                <a:effectLst/>
                <a:latin typeface="Helvetica Neue"/>
              </a:rPr>
              <a:t>FalsePositives</a:t>
            </a:r>
            <a:r>
              <a:rPr lang="en-US" b="0" i="0" dirty="0">
                <a:solidFill>
                  <a:srgbClr val="555555"/>
                </a:solidFill>
                <a:effectLst/>
                <a:latin typeface="Helvetica Neue"/>
              </a:rPr>
              <a:t> / (</a:t>
            </a:r>
            <a:r>
              <a:rPr lang="en-US" b="0" i="0" dirty="0" err="1">
                <a:solidFill>
                  <a:srgbClr val="555555"/>
                </a:solidFill>
                <a:effectLst/>
                <a:latin typeface="Helvetica Neue"/>
              </a:rPr>
              <a:t>FalsePositives</a:t>
            </a:r>
            <a:r>
              <a:rPr lang="en-US" b="0" i="0" dirty="0">
                <a:solidFill>
                  <a:srgbClr val="555555"/>
                </a:solidFill>
                <a:effectLst/>
                <a:latin typeface="Helvetica Neue"/>
              </a:rPr>
              <a:t> + </a:t>
            </a:r>
            <a:r>
              <a:rPr lang="en-US" b="0" i="0" dirty="0" err="1">
                <a:solidFill>
                  <a:srgbClr val="555555"/>
                </a:solidFill>
                <a:effectLst/>
                <a:latin typeface="Helvetica Neue"/>
              </a:rPr>
              <a:t>TrueNegatives</a:t>
            </a:r>
            <a:r>
              <a:rPr lang="en-US" b="0" i="0" dirty="0">
                <a:solidFill>
                  <a:srgbClr val="555555"/>
                </a:solidFill>
                <a:effectLst/>
                <a:latin typeface="Helvetica Neu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AUPRC</a:t>
            </a:r>
            <a:r>
              <a:rPr lang="en-US" dirty="0"/>
              <a:t>: </a:t>
            </a:r>
            <a:r>
              <a:rPr lang="en-US" b="0" i="0" dirty="0">
                <a:solidFill>
                  <a:srgbClr val="0C0D0E"/>
                </a:solidFill>
                <a:effectLst/>
                <a:latin typeface="-apple-system"/>
              </a:rPr>
              <a:t>the area under the curve where x is recall and y is precision.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C0D0E"/>
                </a:solidFill>
                <a:effectLst/>
                <a:latin typeface="-apple-system"/>
              </a:rPr>
              <a:t>recall</a:t>
            </a:r>
            <a:r>
              <a:rPr lang="en-US" b="0" i="0" dirty="0">
                <a:solidFill>
                  <a:srgbClr val="0C0D0E"/>
                </a:solidFill>
                <a:effectLst/>
                <a:latin typeface="-apple-system"/>
              </a:rPr>
              <a:t> = TPR = sensitivity= </a:t>
            </a:r>
            <a:r>
              <a:rPr lang="en-US" b="0" i="0" dirty="0" err="1">
                <a:solidFill>
                  <a:srgbClr val="555555"/>
                </a:solidFill>
                <a:effectLst/>
                <a:latin typeface="Helvetica Neue"/>
              </a:rPr>
              <a:t>TruePositives</a:t>
            </a:r>
            <a:r>
              <a:rPr lang="en-US" b="0" i="0" dirty="0">
                <a:solidFill>
                  <a:srgbClr val="555555"/>
                </a:solidFill>
                <a:effectLst/>
                <a:latin typeface="Helvetica Neue"/>
              </a:rPr>
              <a:t> / (</a:t>
            </a:r>
            <a:r>
              <a:rPr lang="en-US" b="0" i="0" dirty="0" err="1">
                <a:solidFill>
                  <a:srgbClr val="555555"/>
                </a:solidFill>
                <a:effectLst/>
                <a:latin typeface="Helvetica Neue"/>
              </a:rPr>
              <a:t>TruePositives</a:t>
            </a:r>
            <a:r>
              <a:rPr lang="en-US" b="0" i="0" dirty="0">
                <a:solidFill>
                  <a:srgbClr val="555555"/>
                </a:solidFill>
                <a:effectLst/>
                <a:latin typeface="Helvetica Neue"/>
              </a:rPr>
              <a:t> + </a:t>
            </a:r>
            <a:r>
              <a:rPr lang="en-US" b="0" i="0" dirty="0" err="1">
                <a:solidFill>
                  <a:srgbClr val="555555"/>
                </a:solidFill>
                <a:effectLst/>
                <a:latin typeface="Helvetica Neue"/>
              </a:rPr>
              <a:t>FalseNegatives</a:t>
            </a:r>
            <a:r>
              <a:rPr lang="en-US" b="0" i="0" dirty="0">
                <a:solidFill>
                  <a:srgbClr val="555555"/>
                </a:solidFill>
                <a:effectLst/>
                <a:latin typeface="Helvetica Neue"/>
              </a:rPr>
              <a:t>)</a:t>
            </a:r>
            <a:r>
              <a:rPr lang="en-US" b="0" i="0" dirty="0">
                <a:solidFill>
                  <a:srgbClr val="0C0D0E"/>
                </a:solidFill>
                <a:effectLst/>
                <a:latin typeface="-apple-system"/>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C0D0E"/>
                </a:solidFill>
                <a:effectLst/>
                <a:latin typeface="-apple-system"/>
              </a:rPr>
              <a:t>However </a:t>
            </a:r>
            <a:r>
              <a:rPr lang="en-US" b="1" i="0" dirty="0">
                <a:solidFill>
                  <a:srgbClr val="0C0D0E"/>
                </a:solidFill>
                <a:effectLst/>
                <a:latin typeface="-apple-system"/>
              </a:rPr>
              <a:t>precision</a:t>
            </a:r>
            <a:r>
              <a:rPr lang="en-US" b="0" i="0" dirty="0">
                <a:solidFill>
                  <a:srgbClr val="0C0D0E"/>
                </a:solidFill>
                <a:effectLst/>
                <a:latin typeface="-apple-system"/>
              </a:rPr>
              <a:t>=PPV(positive predictive value) = </a:t>
            </a:r>
            <a:r>
              <a:rPr lang="en-US" b="0" i="0" u="none" strike="noStrike" dirty="0">
                <a:solidFill>
                  <a:srgbClr val="0C0D0E"/>
                </a:solidFill>
                <a:effectLst/>
                <a:latin typeface="MathJax_Math-italic"/>
              </a:rPr>
              <a:t>TP/(TP</a:t>
            </a:r>
            <a:r>
              <a:rPr lang="en-US" b="0" i="0" u="none" strike="noStrike" dirty="0">
                <a:solidFill>
                  <a:srgbClr val="0C0D0E"/>
                </a:solidFill>
                <a:effectLst/>
                <a:latin typeface="MathJax_Main"/>
              </a:rPr>
              <a:t>+</a:t>
            </a:r>
            <a:r>
              <a:rPr lang="en-US" b="0" i="0" u="none" strike="noStrike" dirty="0">
                <a:solidFill>
                  <a:srgbClr val="0C0D0E"/>
                </a:solidFill>
                <a:effectLst/>
                <a:latin typeface="MathJax_Math-italic"/>
              </a:rPr>
              <a:t>FP)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C0D0E"/>
              </a:solidFill>
              <a:effectLst/>
              <a:latin typeface="MathJax_Math-italic"/>
            </a:endParaRPr>
          </a:p>
          <a:p>
            <a:pPr algn="l" fontAlgn="base"/>
            <a:r>
              <a:rPr lang="en-US" b="0" i="0" dirty="0">
                <a:solidFill>
                  <a:srgbClr val="0C0D0E"/>
                </a:solidFill>
                <a:effectLst/>
                <a:latin typeface="-apple-system"/>
              </a:rPr>
              <a:t>Consider FPR = 1-specificity = </a:t>
            </a:r>
            <a:r>
              <a:rPr lang="en-US" b="0" i="0" u="none" strike="noStrike" dirty="0">
                <a:solidFill>
                  <a:srgbClr val="0C0D0E"/>
                </a:solidFill>
                <a:effectLst/>
                <a:latin typeface="MathJax_Main"/>
              </a:rPr>
              <a:t>1−(</a:t>
            </a:r>
            <a:r>
              <a:rPr lang="en-US" b="0" i="0" u="none" strike="noStrike" dirty="0">
                <a:solidFill>
                  <a:srgbClr val="0C0D0E"/>
                </a:solidFill>
                <a:effectLst/>
                <a:latin typeface="MathJax_Math-italic"/>
              </a:rPr>
              <a:t>TN/TN</a:t>
            </a:r>
            <a:r>
              <a:rPr lang="en-US" b="0" i="0" u="none" strike="noStrike" dirty="0">
                <a:solidFill>
                  <a:srgbClr val="0C0D0E"/>
                </a:solidFill>
                <a:effectLst/>
                <a:latin typeface="MathJax_Main"/>
              </a:rPr>
              <a:t>+</a:t>
            </a:r>
            <a:r>
              <a:rPr lang="en-US" b="0" i="0" u="none" strike="noStrike" dirty="0">
                <a:solidFill>
                  <a:srgbClr val="0C0D0E"/>
                </a:solidFill>
                <a:effectLst/>
                <a:latin typeface="MathJax_Math-italic"/>
              </a:rPr>
              <a:t>FP</a:t>
            </a:r>
            <a:r>
              <a:rPr lang="en-US" b="0" i="0" u="none" strike="noStrike" dirty="0">
                <a:solidFill>
                  <a:srgbClr val="0C0D0E"/>
                </a:solidFill>
                <a:effectLst/>
                <a:latin typeface="inherit"/>
              </a:rPr>
              <a:t>)</a:t>
            </a:r>
          </a:p>
          <a:p>
            <a:pPr algn="l" fontAlgn="base"/>
            <a:r>
              <a:rPr lang="en-US" b="0" i="0" dirty="0">
                <a:solidFill>
                  <a:srgbClr val="0C0D0E"/>
                </a:solidFill>
                <a:effectLst/>
                <a:latin typeface="-apple-system"/>
              </a:rPr>
              <a:t>The False positive </a:t>
            </a:r>
            <a:r>
              <a:rPr lang="en-US" b="1" i="0" dirty="0">
                <a:solidFill>
                  <a:srgbClr val="0C0D0E"/>
                </a:solidFill>
                <a:effectLst/>
                <a:latin typeface="inherit"/>
              </a:rPr>
              <a:t>rate</a:t>
            </a:r>
            <a:r>
              <a:rPr lang="en-US" b="0" i="0" dirty="0">
                <a:solidFill>
                  <a:srgbClr val="0C0D0E"/>
                </a:solidFill>
                <a:effectLst/>
                <a:latin typeface="-apple-system"/>
              </a:rPr>
              <a:t> might be low. In other words, relative to the TN, there are few FP. Consider a dataset with 1000 TN and 50 TP. Even if the algorithm misclassifies 50 FP, the FPR is just 1 - 1000/(1000+50). So the area under the ROC will be high, assuming good sensitivity.</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endParaRPr lang="LID4096" b="1"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42</a:t>
            </a:fld>
            <a:endParaRPr kumimoji="1" lang="zh-TW" altLang="en-US"/>
          </a:p>
        </p:txBody>
      </p:sp>
    </p:spTree>
    <p:extLst>
      <p:ext uri="{BB962C8B-B14F-4D97-AF65-F5344CB8AC3E}">
        <p14:creationId xmlns:p14="http://schemas.microsoft.com/office/powerpoint/2010/main" val="1918987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Anoddpm</a:t>
            </a:r>
            <a:r>
              <a:rPr lang="en-US" b="1" dirty="0"/>
              <a:t> produce tissue structure which is different </a:t>
            </a:r>
            <a:r>
              <a:rPr lang="en-US" dirty="0"/>
              <a:t>form the input images resulting in low dice</a:t>
            </a:r>
          </a:p>
          <a:p>
            <a:r>
              <a:rPr lang="en-US" b="1" dirty="0" err="1"/>
              <a:t>Asc</a:t>
            </a:r>
            <a:r>
              <a:rPr lang="en-US" b="1" dirty="0"/>
              <a:t>-net</a:t>
            </a:r>
            <a:r>
              <a:rPr lang="en-US" dirty="0"/>
              <a:t> the newer network which surpass reconstruction performs better than the VAE and F-</a:t>
            </a:r>
            <a:r>
              <a:rPr lang="en-US" dirty="0" err="1"/>
              <a:t>Angan</a:t>
            </a:r>
            <a:endParaRPr lang="en-US" dirty="0"/>
          </a:p>
          <a:p>
            <a:r>
              <a:rPr lang="en-US" dirty="0"/>
              <a:t>Compare our </a:t>
            </a:r>
            <a:r>
              <a:rPr lang="en-US" b="1" dirty="0"/>
              <a:t>model with DAE under 2 different noise</a:t>
            </a:r>
            <a:r>
              <a:rPr lang="en-US" dirty="0"/>
              <a:t>, we perform better in both with coarse noise model yielding the best performance</a:t>
            </a:r>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43</a:t>
            </a:fld>
            <a:endParaRPr kumimoji="1" lang="zh-TW" altLang="en-US"/>
          </a:p>
        </p:txBody>
      </p:sp>
    </p:spTree>
    <p:extLst>
      <p:ext uri="{BB962C8B-B14F-4D97-AF65-F5344CB8AC3E}">
        <p14:creationId xmlns:p14="http://schemas.microsoft.com/office/powerpoint/2010/main" val="9330402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AnoDDPM, VAE restoration, F-AnoGAN, ASC-Net, DAE, Tri-VAE</a:t>
            </a:r>
          </a:p>
          <a:p>
            <a:endParaRPr lang="en-US" dirty="0"/>
          </a:p>
          <a:p>
            <a:r>
              <a:rPr lang="en-US" dirty="0" err="1"/>
              <a:t>Anoddpm</a:t>
            </a:r>
            <a:r>
              <a:rPr lang="en-US" dirty="0"/>
              <a:t> produce so many unwanted residuals</a:t>
            </a:r>
          </a:p>
          <a:p>
            <a:r>
              <a:rPr lang="en-US" dirty="0" err="1"/>
              <a:t>Vae</a:t>
            </a:r>
            <a:r>
              <a:rPr lang="en-US" dirty="0"/>
              <a:t> and f-</a:t>
            </a:r>
            <a:r>
              <a:rPr lang="en-US" dirty="0" err="1"/>
              <a:t>anogan</a:t>
            </a:r>
            <a:r>
              <a:rPr lang="en-US" dirty="0"/>
              <a:t> despite successfully capture the </a:t>
            </a:r>
            <a:r>
              <a:rPr lang="en-US" dirty="0" err="1"/>
              <a:t>aomaly</a:t>
            </a:r>
            <a:r>
              <a:rPr lang="en-US" dirty="0"/>
              <a:t> </a:t>
            </a:r>
            <a:r>
              <a:rPr lang="en-US" dirty="0" err="1"/>
              <a:t>ergion</a:t>
            </a:r>
            <a:r>
              <a:rPr lang="en-US" dirty="0"/>
              <a:t> but the false positive remain high</a:t>
            </a:r>
          </a:p>
          <a:p>
            <a:r>
              <a:rPr lang="en-US" dirty="0" err="1"/>
              <a:t>Asc</a:t>
            </a:r>
            <a:r>
              <a:rPr lang="en-US" dirty="0"/>
              <a:t>-net was able to suppress the false positive to a certain point</a:t>
            </a:r>
          </a:p>
          <a:p>
            <a:r>
              <a:rPr lang="en-US" dirty="0" err="1"/>
              <a:t>Dae</a:t>
            </a:r>
            <a:r>
              <a:rPr lang="en-US" dirty="0"/>
              <a:t> suppress most of the false positive but fails to catch the most of the lesions region</a:t>
            </a:r>
          </a:p>
          <a:p>
            <a:r>
              <a:rPr lang="en-US" dirty="0"/>
              <a:t>Our model strikes a better performance by reducing false positive and at the same time enhancing the true positive resulting in a better AUROC and AUPRC</a:t>
            </a:r>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44</a:t>
            </a:fld>
            <a:endParaRPr kumimoji="1" lang="zh-TW" altLang="en-US"/>
          </a:p>
        </p:txBody>
      </p:sp>
    </p:spTree>
    <p:extLst>
      <p:ext uri="{BB962C8B-B14F-4D97-AF65-F5344CB8AC3E}">
        <p14:creationId xmlns:p14="http://schemas.microsoft.com/office/powerpoint/2010/main" val="1967187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45</a:t>
            </a:fld>
            <a:endParaRPr kumimoji="1" lang="zh-TW" altLang="en-US"/>
          </a:p>
        </p:txBody>
      </p:sp>
    </p:spTree>
    <p:extLst>
      <p:ext uri="{BB962C8B-B14F-4D97-AF65-F5344CB8AC3E}">
        <p14:creationId xmlns:p14="http://schemas.microsoft.com/office/powerpoint/2010/main" val="2575834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46</a:t>
            </a:fld>
            <a:endParaRPr kumimoji="1" lang="zh-TW" altLang="en-US"/>
          </a:p>
        </p:txBody>
      </p:sp>
    </p:spTree>
    <p:extLst>
      <p:ext uri="{BB962C8B-B14F-4D97-AF65-F5344CB8AC3E}">
        <p14:creationId xmlns:p14="http://schemas.microsoft.com/office/powerpoint/2010/main" val="694848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47</a:t>
            </a:fld>
            <a:endParaRPr kumimoji="1" lang="zh-TW" altLang="en-US"/>
          </a:p>
        </p:txBody>
      </p:sp>
    </p:spTree>
    <p:extLst>
      <p:ext uri="{BB962C8B-B14F-4D97-AF65-F5344CB8AC3E}">
        <p14:creationId xmlns:p14="http://schemas.microsoft.com/office/powerpoint/2010/main" val="31509211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48</a:t>
            </a:fld>
            <a:endParaRPr kumimoji="1" lang="zh-TW" altLang="en-US"/>
          </a:p>
        </p:txBody>
      </p:sp>
    </p:spTree>
    <p:extLst>
      <p:ext uri="{BB962C8B-B14F-4D97-AF65-F5344CB8AC3E}">
        <p14:creationId xmlns:p14="http://schemas.microsoft.com/office/powerpoint/2010/main" val="24131431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49</a:t>
            </a:fld>
            <a:endParaRPr kumimoji="1" lang="zh-TW" altLang="en-US"/>
          </a:p>
        </p:txBody>
      </p:sp>
    </p:spTree>
    <p:extLst>
      <p:ext uri="{BB962C8B-B14F-4D97-AF65-F5344CB8AC3E}">
        <p14:creationId xmlns:p14="http://schemas.microsoft.com/office/powerpoint/2010/main" val="237132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Arial" panose="020B0604020202020204" pitchFamily="34" charset="0"/>
              </a:rPr>
              <a:t>In medical anomaly detection</a:t>
            </a:r>
            <a:r>
              <a:rPr lang="en-US" b="0" i="0" dirty="0">
                <a:effectLst/>
                <a:latin typeface="Arial" panose="020B0604020202020204" pitchFamily="34" charset="0"/>
              </a:rPr>
              <a:t>, </a:t>
            </a:r>
            <a:r>
              <a:rPr lang="en-US" b="0" i="0" dirty="0">
                <a:solidFill>
                  <a:srgbClr val="D1D5DB"/>
                </a:solidFill>
                <a:effectLst/>
                <a:latin typeface="Söhne"/>
              </a:rPr>
              <a:t>supervised machine learning has yielded impressive results. </a:t>
            </a:r>
            <a:r>
              <a:rPr lang="en-US" b="0" i="0" dirty="0">
                <a:effectLst/>
                <a:latin typeface="Arial" panose="020B0604020202020204" pitchFamily="34" charset="0"/>
              </a:rPr>
              <a:t>even a method proposed 4 years ago just to name one </a:t>
            </a:r>
            <a:r>
              <a:rPr lang="en-US" b="0" i="0" dirty="0">
                <a:solidFill>
                  <a:srgbClr val="D1D5DB"/>
                </a:solidFill>
                <a:effectLst/>
                <a:latin typeface="Söhne"/>
              </a:rPr>
              <a:t>OM-Net combined with </a:t>
            </a:r>
            <a:r>
              <a:rPr lang="en-US" b="0" i="0" dirty="0" err="1">
                <a:solidFill>
                  <a:srgbClr val="D1D5DB"/>
                </a:solidFill>
                <a:effectLst/>
                <a:latin typeface="Söhne"/>
              </a:rPr>
              <a:t>CGAp</a:t>
            </a:r>
            <a:r>
              <a:rPr lang="en-US" b="0" i="0" dirty="0">
                <a:solidFill>
                  <a:srgbClr val="D1D5DB"/>
                </a:solidFill>
                <a:effectLst/>
                <a:latin typeface="Söhne"/>
              </a:rPr>
              <a:t> achieved a remarkable 90% DICE score in brain tumor segmentation.</a:t>
            </a:r>
            <a:r>
              <a:rPr lang="en-US" b="0" i="0" dirty="0">
                <a:solidFill>
                  <a:srgbClr val="D1D5DB"/>
                </a:solidFill>
                <a:effectLst/>
                <a:latin typeface="Arial" panose="020B0604020202020204" pitchFamily="34" charset="0"/>
              </a:rPr>
              <a:t> However the </a:t>
            </a:r>
            <a:r>
              <a:rPr lang="en-US" b="0" i="0" dirty="0">
                <a:solidFill>
                  <a:srgbClr val="D1D5DB"/>
                </a:solidFill>
                <a:effectLst/>
                <a:latin typeface="Söhne"/>
              </a:rPr>
              <a:t>unsupervised methods</a:t>
            </a:r>
            <a:r>
              <a:rPr lang="en-US" b="0" i="0" dirty="0">
                <a:solidFill>
                  <a:srgbClr val="D1D5DB"/>
                </a:solidFill>
                <a:effectLst/>
                <a:latin typeface="Arial" panose="020B0604020202020204" pitchFamily="34" charset="0"/>
              </a:rPr>
              <a:t> </a:t>
            </a:r>
            <a:r>
              <a:rPr lang="en-US" b="0" i="0" dirty="0">
                <a:solidFill>
                  <a:srgbClr val="D1D5DB"/>
                </a:solidFill>
                <a:effectLst/>
                <a:latin typeface="Söhne"/>
              </a:rPr>
              <a:t>have yet to catch up, leaving room for further advancements and innovations in this domain.</a:t>
            </a:r>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5</a:t>
            </a:fld>
            <a:endParaRPr kumimoji="1" lang="zh-TW" altLang="en-US"/>
          </a:p>
        </p:txBody>
      </p:sp>
    </p:spTree>
    <p:extLst>
      <p:ext uri="{BB962C8B-B14F-4D97-AF65-F5344CB8AC3E}">
        <p14:creationId xmlns:p14="http://schemas.microsoft.com/office/powerpoint/2010/main" val="3922119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50</a:t>
            </a:fld>
            <a:endParaRPr kumimoji="1" lang="zh-TW" altLang="en-US"/>
          </a:p>
        </p:txBody>
      </p:sp>
    </p:spTree>
    <p:extLst>
      <p:ext uri="{BB962C8B-B14F-4D97-AF65-F5344CB8AC3E}">
        <p14:creationId xmlns:p14="http://schemas.microsoft.com/office/powerpoint/2010/main" val="1575019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paraphrased yet from the “constrained ae”</a:t>
            </a:r>
          </a:p>
          <a:p>
            <a:r>
              <a:rPr lang="en-US" b="0" i="0" dirty="0">
                <a:effectLst/>
                <a:latin typeface="Arial" panose="020B0604020202020204" pitchFamily="34" charset="0"/>
              </a:rPr>
              <a:t>healthy images and abnormal images</a:t>
            </a:r>
            <a:br>
              <a:rPr lang="en-US" dirty="0"/>
            </a:br>
            <a:r>
              <a:rPr lang="en-US" b="0" i="0" dirty="0">
                <a:effectLst/>
                <a:latin typeface="Arial" panose="020B0604020202020204" pitchFamily="34" charset="0"/>
              </a:rPr>
              <a:t>can be mapped close in the latent space, the latent representations of the abnormal images also</a:t>
            </a:r>
            <a:br>
              <a:rPr lang="en-US" dirty="0"/>
            </a:br>
            <a:r>
              <a:rPr lang="en-US" b="0" i="0" dirty="0">
                <a:effectLst/>
                <a:latin typeface="Arial" panose="020B0604020202020204" pitchFamily="34" charset="0"/>
              </a:rPr>
              <a:t>lie in the prior distribution together with the representations of healthy images, making them</a:t>
            </a:r>
            <a:br>
              <a:rPr lang="en-US" dirty="0"/>
            </a:br>
            <a:r>
              <a:rPr lang="en-US" b="0" i="0" dirty="0">
                <a:effectLst/>
                <a:latin typeface="Arial" panose="020B0604020202020204" pitchFamily="34" charset="0"/>
              </a:rPr>
              <a:t>indistinguishable in the latent space.</a:t>
            </a:r>
          </a:p>
          <a:p>
            <a:endParaRPr lang="en-US"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b="0" i="0" dirty="0">
                <a:solidFill>
                  <a:srgbClr val="D1D5DB"/>
                </a:solidFill>
                <a:effectLst/>
                <a:latin typeface="Söhne"/>
              </a:rPr>
              <a:t>Since we the training scheme mimic the actual condition of testing where the model might encounter healthy normal data and anomalous data, the network is encouraged to sample normal data for its latent and thus resulting in embeddings which come from the same cluster distribution for both normal and anomalous input</a:t>
            </a:r>
          </a:p>
          <a:p>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51</a:t>
            </a:fld>
            <a:endParaRPr kumimoji="1" lang="zh-TW" altLang="en-US"/>
          </a:p>
        </p:txBody>
      </p:sp>
    </p:spTree>
    <p:extLst>
      <p:ext uri="{BB962C8B-B14F-4D97-AF65-F5344CB8AC3E}">
        <p14:creationId xmlns:p14="http://schemas.microsoft.com/office/powerpoint/2010/main" val="1801776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52</a:t>
            </a:fld>
            <a:endParaRPr kumimoji="1" lang="zh-TW" altLang="en-US"/>
          </a:p>
        </p:txBody>
      </p:sp>
    </p:spTree>
    <p:extLst>
      <p:ext uri="{BB962C8B-B14F-4D97-AF65-F5344CB8AC3E}">
        <p14:creationId xmlns:p14="http://schemas.microsoft.com/office/powerpoint/2010/main" val="388112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Despite the outstanding performance </a:t>
            </a:r>
            <a:r>
              <a:rPr lang="en-US" dirty="0"/>
              <a:t>of the supervised learning method, </a:t>
            </a:r>
            <a:r>
              <a:rPr lang="en-US" b="1" dirty="0"/>
              <a:t>in real life scenario often </a:t>
            </a:r>
            <a:r>
              <a:rPr lang="en-US" dirty="0"/>
              <a:t>the availability of labelled data is costly</a:t>
            </a:r>
          </a:p>
          <a:p>
            <a:r>
              <a:rPr lang="en-US" dirty="0"/>
              <a:t>Unsupervised generalize better, while </a:t>
            </a:r>
            <a:r>
              <a:rPr lang="en-US" b="1" dirty="0"/>
              <a:t>supervised </a:t>
            </a:r>
            <a:r>
              <a:rPr lang="en-US" b="1" i="0" dirty="0">
                <a:effectLst/>
                <a:latin typeface="Arial" panose="020B0604020202020204" pitchFamily="34" charset="0"/>
              </a:rPr>
              <a:t>are optimized </a:t>
            </a:r>
            <a:r>
              <a:rPr lang="en-US" b="0" i="0" dirty="0">
                <a:effectLst/>
                <a:latin typeface="Arial" panose="020B0604020202020204" pitchFamily="34" charset="0"/>
              </a:rPr>
              <a:t>during the training</a:t>
            </a:r>
            <a:br>
              <a:rPr lang="en-US" dirty="0"/>
            </a:br>
            <a:r>
              <a:rPr lang="en-US" b="0" i="0" dirty="0">
                <a:effectLst/>
                <a:latin typeface="Arial" panose="020B0604020202020204" pitchFamily="34" charset="0"/>
              </a:rPr>
              <a:t>phase to detect lesions of </a:t>
            </a:r>
            <a:r>
              <a:rPr lang="en-US" b="1" i="0" dirty="0">
                <a:effectLst/>
                <a:latin typeface="Arial" panose="020B0604020202020204" pitchFamily="34" charset="0"/>
              </a:rPr>
              <a:t>pre-specified types</a:t>
            </a:r>
            <a:r>
              <a:rPr lang="en-US" b="0" i="0" dirty="0">
                <a:effectLst/>
                <a:latin typeface="Arial" panose="020B0604020202020204" pitchFamily="34" charset="0"/>
              </a:rPr>
              <a:t> based on examples in the training set. </a:t>
            </a:r>
            <a:r>
              <a:rPr lang="en-US" b="1" i="0" dirty="0">
                <a:effectLst/>
                <a:latin typeface="Arial" panose="020B0604020202020204" pitchFamily="34" charset="0"/>
              </a:rPr>
              <a:t>limits their applicability to unseen </a:t>
            </a:r>
            <a:r>
              <a:rPr lang="en-US" b="0" i="0" dirty="0">
                <a:effectLst/>
                <a:latin typeface="Arial" panose="020B0604020202020204" pitchFamily="34" charset="0"/>
              </a:rPr>
              <a:t>lesions.</a:t>
            </a:r>
            <a:br>
              <a:rPr lang="en-US" dirty="0"/>
            </a:br>
            <a:endParaRPr lang="en-US" dirty="0"/>
          </a:p>
          <a:p>
            <a:r>
              <a:rPr lang="en-US" b="1" dirty="0"/>
              <a:t>Unsupervised requires only healthy data</a:t>
            </a:r>
            <a:r>
              <a:rPr lang="en-US" dirty="0"/>
              <a:t>, </a:t>
            </a:r>
            <a:r>
              <a:rPr lang="en-US" b="0" i="0" dirty="0">
                <a:effectLst/>
                <a:latin typeface="Arial" panose="020B0604020202020204" pitchFamily="34" charset="0"/>
              </a:rPr>
              <a:t>anomalies can be detected as </a:t>
            </a:r>
            <a:r>
              <a:rPr lang="en-US" b="1" i="0" dirty="0">
                <a:effectLst/>
                <a:latin typeface="Arial" panose="020B0604020202020204" pitchFamily="34" charset="0"/>
              </a:rPr>
              <a:t>outliers</a:t>
            </a:r>
            <a:r>
              <a:rPr lang="en-US" b="0" i="0" dirty="0">
                <a:effectLst/>
                <a:latin typeface="Arial" panose="020B0604020202020204" pitchFamily="34" charset="0"/>
              </a:rPr>
              <a:t> from the modeled, normative distribution</a:t>
            </a:r>
          </a:p>
          <a:p>
            <a:endParaRPr lang="LID4096" dirty="0"/>
          </a:p>
        </p:txBody>
      </p:sp>
      <p:sp>
        <p:nvSpPr>
          <p:cNvPr id="4" name="Slide Number Placeholder 3"/>
          <p:cNvSpPr>
            <a:spLocks noGrp="1"/>
          </p:cNvSpPr>
          <p:nvPr>
            <p:ph type="sldNum" sz="quarter" idx="5"/>
          </p:nvPr>
        </p:nvSpPr>
        <p:spPr/>
        <p:txBody>
          <a:bodyPr/>
          <a:lstStyle/>
          <a:p>
            <a:fld id="{5C461EB2-2F34-5840-877D-7A82C3F4E270}" type="slidenum">
              <a:rPr kumimoji="1" lang="zh-TW" altLang="en-US" smtClean="0"/>
              <a:t>6</a:t>
            </a:fld>
            <a:endParaRPr kumimoji="1" lang="zh-TW" altLang="en-US"/>
          </a:p>
        </p:txBody>
      </p:sp>
    </p:spTree>
    <p:extLst>
      <p:ext uri="{BB962C8B-B14F-4D97-AF65-F5344CB8AC3E}">
        <p14:creationId xmlns:p14="http://schemas.microsoft.com/office/powerpoint/2010/main" val="120263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7</a:t>
            </a:fld>
            <a:endParaRPr kumimoji="1" lang="zh-TW" altLang="en-US"/>
          </a:p>
        </p:txBody>
      </p:sp>
    </p:spTree>
    <p:extLst>
      <p:ext uri="{BB962C8B-B14F-4D97-AF65-F5344CB8AC3E}">
        <p14:creationId xmlns:p14="http://schemas.microsoft.com/office/powerpoint/2010/main" val="1319865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b="0" i="0" dirty="0">
                <a:solidFill>
                  <a:srgbClr val="ECECF1"/>
                </a:solidFill>
                <a:effectLst/>
                <a:latin typeface="Söhne"/>
              </a:rPr>
              <a:t>The basic </a:t>
            </a:r>
            <a:r>
              <a:rPr lang="en-US" b="1" i="0" dirty="0">
                <a:solidFill>
                  <a:srgbClr val="ECECF1"/>
                </a:solidFill>
                <a:effectLst/>
                <a:latin typeface="Söhne"/>
              </a:rPr>
              <a:t>formulation</a:t>
            </a:r>
            <a:r>
              <a:rPr lang="en-US" b="0" i="0" dirty="0">
                <a:solidFill>
                  <a:srgbClr val="ECECF1"/>
                </a:solidFill>
                <a:effectLst/>
                <a:latin typeface="Söhne"/>
              </a:rPr>
              <a:t> for the unsupervised brain anomaly detection (UAD) task is </a:t>
            </a:r>
            <a:r>
              <a:rPr lang="en-US" b="1" i="0" dirty="0">
                <a:solidFill>
                  <a:srgbClr val="ECECF1"/>
                </a:solidFill>
                <a:effectLst/>
                <a:latin typeface="Söhne"/>
              </a:rPr>
              <a:t>based on representation learning </a:t>
            </a:r>
            <a:r>
              <a:rPr lang="en-US" b="0" i="0" dirty="0">
                <a:solidFill>
                  <a:srgbClr val="ECECF1"/>
                </a:solidFill>
                <a:effectLst/>
                <a:latin typeface="Söhne"/>
              </a:rPr>
              <a:t>requiring only a set of </a:t>
            </a:r>
            <a:r>
              <a:rPr lang="en-US" b="1" i="0" dirty="0">
                <a:solidFill>
                  <a:srgbClr val="ECECF1"/>
                </a:solidFill>
                <a:effectLst/>
                <a:latin typeface="Söhne"/>
              </a:rPr>
              <a:t>normal data.</a:t>
            </a:r>
            <a:r>
              <a:rPr lang="en-US" b="0" i="0" dirty="0">
                <a:solidFill>
                  <a:srgbClr val="ECECF1"/>
                </a:solidFill>
                <a:effectLst/>
                <a:latin typeface="Söhne"/>
              </a:rPr>
              <a:t> T</a:t>
            </a:r>
            <a:r>
              <a:rPr lang="en-US" b="0" i="0" dirty="0">
                <a:effectLst/>
                <a:latin typeface="Arial" panose="020B0604020202020204" pitchFamily="34" charset="0"/>
              </a:rPr>
              <a:t>he detection and delineation of pathologies are thereby obtained from a </a:t>
            </a:r>
            <a:r>
              <a:rPr lang="en-US" b="1" i="0" dirty="0">
                <a:effectLst/>
                <a:latin typeface="Arial" panose="020B0604020202020204" pitchFamily="34" charset="0"/>
              </a:rPr>
              <a:t>pixel-wise reconstruction error</a:t>
            </a:r>
            <a:r>
              <a:rPr lang="en-US" b="0" i="0" dirty="0">
                <a:effectLst/>
                <a:latin typeface="Arial" panose="020B0604020202020204" pitchFamily="34" charset="0"/>
              </a:rPr>
              <a:t>.</a:t>
            </a:r>
          </a:p>
          <a:p>
            <a:endParaRPr lang="en-US" b="0" i="0" dirty="0">
              <a:effectLst/>
              <a:latin typeface="Arial" panose="020B0604020202020204" pitchFamily="34" charset="0"/>
            </a:endParaRPr>
          </a:p>
          <a:p>
            <a:r>
              <a:rPr lang="en-US" b="0" i="0" dirty="0">
                <a:effectLst/>
                <a:latin typeface="Arial" panose="020B0604020202020204" pitchFamily="34" charset="0"/>
              </a:rPr>
              <a:t>Given the constrained anatomical variability of the healthy brain, an alternative approach is to model the distribution of healthy brains, and both detect and delineate pathologies </a:t>
            </a:r>
            <a:r>
              <a:rPr lang="en-US" b="1" i="0" dirty="0">
                <a:effectLst/>
                <a:latin typeface="Arial" panose="020B0604020202020204" pitchFamily="34" charset="0"/>
              </a:rPr>
              <a:t>as deviations from the norm.</a:t>
            </a:r>
          </a:p>
          <a:p>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8</a:t>
            </a:fld>
            <a:endParaRPr kumimoji="1" lang="zh-TW" altLang="en-US"/>
          </a:p>
        </p:txBody>
      </p:sp>
    </p:spTree>
    <p:extLst>
      <p:ext uri="{BB962C8B-B14F-4D97-AF65-F5344CB8AC3E}">
        <p14:creationId xmlns:p14="http://schemas.microsoft.com/office/powerpoint/2010/main" val="3333017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b="0" i="0" dirty="0">
                <a:effectLst/>
                <a:latin typeface="Arial" panose="020B0604020202020204" pitchFamily="34" charset="0"/>
              </a:rPr>
              <a:t>stablish comparability among recent methods</a:t>
            </a:r>
            <a:br>
              <a:rPr lang="en-US" dirty="0"/>
            </a:br>
            <a:r>
              <a:rPr lang="en-US" b="0" i="0" dirty="0">
                <a:effectLst/>
                <a:latin typeface="Arial" panose="020B0604020202020204" pitchFamily="34" charset="0"/>
              </a:rPr>
              <a:t>by utilizing a </a:t>
            </a:r>
            <a:r>
              <a:rPr lang="en-US" b="1" i="0" dirty="0">
                <a:effectLst/>
                <a:latin typeface="Arial" panose="020B0604020202020204" pitchFamily="34" charset="0"/>
              </a:rPr>
              <a:t>single architecture</a:t>
            </a:r>
            <a:r>
              <a:rPr lang="en-US" b="0" i="0" dirty="0">
                <a:effectLst/>
                <a:latin typeface="Arial" panose="020B0604020202020204" pitchFamily="34" charset="0"/>
              </a:rPr>
              <a:t>, a single resolution and the</a:t>
            </a:r>
            <a:br>
              <a:rPr lang="en-US" dirty="0"/>
            </a:br>
            <a:r>
              <a:rPr lang="en-US" b="0" i="0" dirty="0">
                <a:effectLst/>
                <a:latin typeface="Arial" panose="020B0604020202020204" pitchFamily="34" charset="0"/>
              </a:rPr>
              <a:t>same dataset(s)</a:t>
            </a:r>
          </a:p>
          <a:p>
            <a:endParaRPr kumimoji="1" lang="en-US" altLang="zh-TW" dirty="0"/>
          </a:p>
          <a:p>
            <a:r>
              <a:rPr kumimoji="1" lang="en-US" altLang="zh-TW" dirty="0"/>
              <a:t>Compared </a:t>
            </a:r>
            <a:r>
              <a:rPr kumimoji="1" lang="en-US" altLang="zh-TW" b="1" dirty="0"/>
              <a:t>17 models </a:t>
            </a:r>
            <a:r>
              <a:rPr kumimoji="1" lang="en-US" altLang="zh-TW" dirty="0"/>
              <a:t>including autoencoders, </a:t>
            </a:r>
            <a:r>
              <a:rPr lang="en-US" b="0" i="0" dirty="0">
                <a:effectLst/>
                <a:latin typeface="Arial" panose="020B0604020202020204" pitchFamily="34" charset="0"/>
              </a:rPr>
              <a:t>Latent Variable Models, and Generative Adversarial Network variations with both spatial and dense bottleneck design.</a:t>
            </a:r>
          </a:p>
          <a:p>
            <a:endParaRPr kumimoji="1" lang="en-US" altLang="zh-TW" b="0" i="0" dirty="0">
              <a:effectLst/>
              <a:latin typeface="Arial" panose="020B0604020202020204" pitchFamily="34" charset="0"/>
            </a:endParaRPr>
          </a:p>
          <a:p>
            <a:r>
              <a:rPr kumimoji="1" lang="en-US" altLang="zh-TW" b="0" i="0" dirty="0">
                <a:effectLst/>
                <a:latin typeface="Arial" panose="020B0604020202020204" pitchFamily="34" charset="0"/>
              </a:rPr>
              <a:t>Restoration VAE and F-</a:t>
            </a:r>
            <a:r>
              <a:rPr kumimoji="1" lang="en-US" altLang="zh-TW" b="0" i="0" dirty="0" err="1">
                <a:effectLst/>
                <a:latin typeface="Arial" panose="020B0604020202020204" pitchFamily="34" charset="0"/>
              </a:rPr>
              <a:t>AnoGAN</a:t>
            </a:r>
            <a:r>
              <a:rPr kumimoji="1" lang="en-US" altLang="zh-TW" b="0" i="0" dirty="0">
                <a:effectLst/>
                <a:latin typeface="Arial" panose="020B0604020202020204" pitchFamily="34" charset="0"/>
              </a:rPr>
              <a:t> are among the best.</a:t>
            </a:r>
          </a:p>
          <a:p>
            <a:r>
              <a:rPr kumimoji="1" lang="en-US" altLang="zh-TW" b="0" i="0" dirty="0">
                <a:effectLst/>
                <a:latin typeface="Arial" panose="020B0604020202020204" pitchFamily="34" charset="0"/>
              </a:rPr>
              <a:t>The </a:t>
            </a:r>
            <a:r>
              <a:rPr kumimoji="1" lang="en-US" altLang="zh-TW" b="1" i="0" dirty="0">
                <a:effectLst/>
                <a:latin typeface="Arial" panose="020B0604020202020204" pitchFamily="34" charset="0"/>
              </a:rPr>
              <a:t>blurry reconstruction </a:t>
            </a:r>
            <a:r>
              <a:rPr kumimoji="1" lang="en-US" altLang="zh-TW" b="0" i="0" dirty="0">
                <a:effectLst/>
                <a:latin typeface="Arial" panose="020B0604020202020204" pitchFamily="34" charset="0"/>
              </a:rPr>
              <a:t>of latent variable models allows to </a:t>
            </a:r>
            <a:r>
              <a:rPr kumimoji="1" lang="en-US" altLang="zh-TW" b="1" i="0" dirty="0">
                <a:effectLst/>
                <a:latin typeface="Arial" panose="020B0604020202020204" pitchFamily="34" charset="0"/>
              </a:rPr>
              <a:t>discriminate better </a:t>
            </a:r>
            <a:r>
              <a:rPr kumimoji="1" lang="en-US" altLang="zh-TW" b="0" i="0" dirty="0">
                <a:effectLst/>
                <a:latin typeface="Arial" panose="020B0604020202020204" pitchFamily="34" charset="0"/>
              </a:rPr>
              <a:t>between anomalies and normal tissues, </a:t>
            </a:r>
            <a:r>
              <a:rPr lang="en-US" b="0" i="0" dirty="0">
                <a:effectLst/>
                <a:latin typeface="Arial" panose="020B0604020202020204" pitchFamily="34" charset="0"/>
              </a:rPr>
              <a:t>VAE to be the </a:t>
            </a:r>
            <a:r>
              <a:rPr lang="en-US" b="1" i="0" dirty="0">
                <a:effectLst/>
                <a:latin typeface="Arial" panose="020B0604020202020204" pitchFamily="34" charset="0"/>
              </a:rPr>
              <a:t>recommended choice</a:t>
            </a:r>
            <a:r>
              <a:rPr lang="en-US" b="0" i="0" dirty="0">
                <a:effectLst/>
                <a:latin typeface="Arial" panose="020B0604020202020204" pitchFamily="34" charset="0"/>
              </a:rPr>
              <a:t>,</a:t>
            </a:r>
            <a:br>
              <a:rPr lang="en-US" dirty="0"/>
            </a:br>
            <a:r>
              <a:rPr lang="en-US" b="0" i="0" dirty="0">
                <a:effectLst/>
                <a:latin typeface="Arial" panose="020B0604020202020204" pitchFamily="34" charset="0"/>
              </a:rPr>
              <a:t>as it not only performs the best, but is the </a:t>
            </a:r>
            <a:r>
              <a:rPr lang="en-US" b="1" i="0" dirty="0">
                <a:effectLst/>
                <a:latin typeface="Arial" panose="020B0604020202020204" pitchFamily="34" charset="0"/>
              </a:rPr>
              <a:t>easiest to optimize</a:t>
            </a:r>
            <a:r>
              <a:rPr lang="en-US" b="0" i="0" dirty="0">
                <a:effectLst/>
                <a:latin typeface="Arial" panose="020B0604020202020204" pitchFamily="34" charset="0"/>
              </a:rPr>
              <a:t>. </a:t>
            </a:r>
            <a:endParaRPr kumimoji="1" lang="zh-TW" altLang="en-US" dirty="0"/>
          </a:p>
        </p:txBody>
      </p:sp>
      <p:sp>
        <p:nvSpPr>
          <p:cNvPr id="4" name="投影片編號版面配置區 3"/>
          <p:cNvSpPr>
            <a:spLocks noGrp="1"/>
          </p:cNvSpPr>
          <p:nvPr>
            <p:ph type="sldNum" sz="quarter" idx="5"/>
          </p:nvPr>
        </p:nvSpPr>
        <p:spPr/>
        <p:txBody>
          <a:bodyPr/>
          <a:lstStyle/>
          <a:p>
            <a:fld id="{5C461EB2-2F34-5840-877D-7A82C3F4E270}" type="slidenum">
              <a:rPr kumimoji="1" lang="zh-TW" altLang="en-US" smtClean="0"/>
              <a:t>9</a:t>
            </a:fld>
            <a:endParaRPr kumimoji="1" lang="zh-TW" altLang="en-US"/>
          </a:p>
        </p:txBody>
      </p:sp>
    </p:spTree>
    <p:extLst>
      <p:ext uri="{BB962C8B-B14F-4D97-AF65-F5344CB8AC3E}">
        <p14:creationId xmlns:p14="http://schemas.microsoft.com/office/powerpoint/2010/main" val="400429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F840C7-61CF-68DE-D4E7-00C917F2E042}"/>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90697ADD-AF58-7047-09C9-C724851785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0D1CB7DF-F5C0-8DE4-5FA5-43B8E4FBE582}"/>
              </a:ext>
            </a:extLst>
          </p:cNvPr>
          <p:cNvSpPr>
            <a:spLocks noGrp="1"/>
          </p:cNvSpPr>
          <p:nvPr>
            <p:ph type="dt" sz="half" idx="10"/>
          </p:nvPr>
        </p:nvSpPr>
        <p:spPr/>
        <p:txBody>
          <a:bodyPr/>
          <a:lstStyle/>
          <a:p>
            <a:fld id="{34C47FD5-BC77-F548-87CD-5783240FA0CD}" type="datetime1">
              <a:rPr kumimoji="1" lang="zh-TW" altLang="en-US" smtClean="0"/>
              <a:t>2023/10/27</a:t>
            </a:fld>
            <a:endParaRPr kumimoji="1" lang="zh-TW" altLang="en-US"/>
          </a:p>
        </p:txBody>
      </p:sp>
      <p:sp>
        <p:nvSpPr>
          <p:cNvPr id="5" name="頁尾版面配置區 4">
            <a:extLst>
              <a:ext uri="{FF2B5EF4-FFF2-40B4-BE49-F238E27FC236}">
                <a16:creationId xmlns:a16="http://schemas.microsoft.com/office/drawing/2014/main" id="{EB5151D6-11C4-618A-0302-4F5A069CCE1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E0FBD4AA-8E04-0677-D1BA-D657A9EABE7F}"/>
              </a:ext>
            </a:extLst>
          </p:cNvPr>
          <p:cNvSpPr>
            <a:spLocks noGrp="1"/>
          </p:cNvSpPr>
          <p:nvPr>
            <p:ph type="sldNum" sz="quarter" idx="12"/>
          </p:nvPr>
        </p:nvSpPr>
        <p:spPr>
          <a:xfrm>
            <a:off x="9296400" y="6356349"/>
            <a:ext cx="2743200" cy="365125"/>
          </a:xfrm>
        </p:spPr>
        <p:txBody>
          <a:bodyPr/>
          <a:lstStyle>
            <a:lvl1pPr>
              <a:defRPr sz="2000">
                <a:latin typeface="Poppins" pitchFamily="2" charset="0"/>
                <a:cs typeface="Poppins" pitchFamily="2" charset="0"/>
              </a:defRPr>
            </a:lvl1pPr>
          </a:lstStyle>
          <a:p>
            <a:fld id="{9A9354D6-262D-7940-B9DF-ED0362076AA6}" type="slidenum">
              <a:rPr kumimoji="1" lang="zh-TW" altLang="en-US" smtClean="0"/>
              <a:pPr/>
              <a:t>‹#›</a:t>
            </a:fld>
            <a:endParaRPr kumimoji="1" lang="zh-TW" altLang="en-US" dirty="0"/>
          </a:p>
        </p:txBody>
      </p:sp>
      <p:pic>
        <p:nvPicPr>
          <p:cNvPr id="7" name="圖片 11" descr="一張含有 黑色, 黑暗 的圖片&#10;&#10;自動產生的描述">
            <a:extLst>
              <a:ext uri="{FF2B5EF4-FFF2-40B4-BE49-F238E27FC236}">
                <a16:creationId xmlns:a16="http://schemas.microsoft.com/office/drawing/2014/main" id="{FB476E55-A496-4517-9785-4F6CAEE99F51}"/>
              </a:ext>
            </a:extLst>
          </p:cNvPr>
          <p:cNvPicPr>
            <a:picLocks noChangeAspect="1"/>
          </p:cNvPicPr>
          <p:nvPr userDrawn="1"/>
        </p:nvPicPr>
        <p:blipFill>
          <a:blip r:embed="rId2">
            <a:alphaModFix amt="3000"/>
          </a:blip>
          <a:stretch>
            <a:fillRect/>
          </a:stretch>
        </p:blipFill>
        <p:spPr>
          <a:xfrm>
            <a:off x="4713845" y="4214635"/>
            <a:ext cx="7848419" cy="2837329"/>
          </a:xfrm>
          <a:prstGeom prst="rect">
            <a:avLst/>
          </a:prstGeom>
          <a:ln>
            <a:noFill/>
          </a:ln>
          <a:effectLst>
            <a:glow>
              <a:schemeClr val="accent1"/>
            </a:glow>
          </a:effectLst>
        </p:spPr>
      </p:pic>
    </p:spTree>
    <p:extLst>
      <p:ext uri="{BB962C8B-B14F-4D97-AF65-F5344CB8AC3E}">
        <p14:creationId xmlns:p14="http://schemas.microsoft.com/office/powerpoint/2010/main" val="2710857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DAE046-5467-315F-5262-F2363A64000C}"/>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2B7543D-C65D-C189-A856-5CCC965BD122}"/>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2837ACA7-3750-8E5B-D79C-22863D654C05}"/>
              </a:ext>
            </a:extLst>
          </p:cNvPr>
          <p:cNvSpPr>
            <a:spLocks noGrp="1"/>
          </p:cNvSpPr>
          <p:nvPr>
            <p:ph type="dt" sz="half" idx="10"/>
          </p:nvPr>
        </p:nvSpPr>
        <p:spPr/>
        <p:txBody>
          <a:bodyPr/>
          <a:lstStyle/>
          <a:p>
            <a:fld id="{622F8FF4-328B-9145-9C4D-E75E1A66C7AD}" type="datetime1">
              <a:rPr kumimoji="1" lang="zh-TW" altLang="en-US" smtClean="0"/>
              <a:t>2023/10/27</a:t>
            </a:fld>
            <a:endParaRPr kumimoji="1" lang="zh-TW" altLang="en-US"/>
          </a:p>
        </p:txBody>
      </p:sp>
      <p:sp>
        <p:nvSpPr>
          <p:cNvPr id="5" name="頁尾版面配置區 4">
            <a:extLst>
              <a:ext uri="{FF2B5EF4-FFF2-40B4-BE49-F238E27FC236}">
                <a16:creationId xmlns:a16="http://schemas.microsoft.com/office/drawing/2014/main" id="{723F6D52-AABF-93F6-2A15-09F3A81A8F6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D3C1AF1-1696-37B3-7C89-4F9BBD9BAB6E}"/>
              </a:ext>
            </a:extLst>
          </p:cNvPr>
          <p:cNvSpPr>
            <a:spLocks noGrp="1"/>
          </p:cNvSpPr>
          <p:nvPr>
            <p:ph type="sldNum" sz="quarter" idx="12"/>
          </p:nvPr>
        </p:nvSpPr>
        <p:spPr/>
        <p:txBody>
          <a:bodyPr/>
          <a:lstStyle/>
          <a:p>
            <a:fld id="{9A9354D6-262D-7940-B9DF-ED0362076AA6}" type="slidenum">
              <a:rPr kumimoji="1" lang="zh-TW" altLang="en-US" smtClean="0"/>
              <a:t>‹#›</a:t>
            </a:fld>
            <a:endParaRPr kumimoji="1" lang="zh-TW" altLang="en-US"/>
          </a:p>
        </p:txBody>
      </p:sp>
    </p:spTree>
    <p:extLst>
      <p:ext uri="{BB962C8B-B14F-4D97-AF65-F5344CB8AC3E}">
        <p14:creationId xmlns:p14="http://schemas.microsoft.com/office/powerpoint/2010/main" val="330188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99FDFEE-A94F-B740-2D90-94572658BFA1}"/>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43CD351-C63F-4879-89A9-397EC1FDF439}"/>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B3106CF6-2520-AC34-FF1B-5AEE16B2627A}"/>
              </a:ext>
            </a:extLst>
          </p:cNvPr>
          <p:cNvSpPr>
            <a:spLocks noGrp="1"/>
          </p:cNvSpPr>
          <p:nvPr>
            <p:ph type="dt" sz="half" idx="10"/>
          </p:nvPr>
        </p:nvSpPr>
        <p:spPr/>
        <p:txBody>
          <a:bodyPr/>
          <a:lstStyle/>
          <a:p>
            <a:fld id="{B442802D-EA4B-DB4B-B50D-B3E4293E2FD0}" type="datetime1">
              <a:rPr kumimoji="1" lang="zh-TW" altLang="en-US" smtClean="0"/>
              <a:t>2023/10/27</a:t>
            </a:fld>
            <a:endParaRPr kumimoji="1" lang="zh-TW" altLang="en-US"/>
          </a:p>
        </p:txBody>
      </p:sp>
      <p:sp>
        <p:nvSpPr>
          <p:cNvPr id="5" name="頁尾版面配置區 4">
            <a:extLst>
              <a:ext uri="{FF2B5EF4-FFF2-40B4-BE49-F238E27FC236}">
                <a16:creationId xmlns:a16="http://schemas.microsoft.com/office/drawing/2014/main" id="{1EBF8CE0-08D0-1693-795B-E41380FCD148}"/>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295424B-A6BF-F54F-D3A1-6BBE11525886}"/>
              </a:ext>
            </a:extLst>
          </p:cNvPr>
          <p:cNvSpPr>
            <a:spLocks noGrp="1"/>
          </p:cNvSpPr>
          <p:nvPr>
            <p:ph type="sldNum" sz="quarter" idx="12"/>
          </p:nvPr>
        </p:nvSpPr>
        <p:spPr/>
        <p:txBody>
          <a:bodyPr/>
          <a:lstStyle/>
          <a:p>
            <a:fld id="{9A9354D6-262D-7940-B9DF-ED0362076AA6}" type="slidenum">
              <a:rPr kumimoji="1" lang="zh-TW" altLang="en-US" smtClean="0"/>
              <a:t>‹#›</a:t>
            </a:fld>
            <a:endParaRPr kumimoji="1" lang="zh-TW" altLang="en-US"/>
          </a:p>
        </p:txBody>
      </p:sp>
    </p:spTree>
    <p:extLst>
      <p:ext uri="{BB962C8B-B14F-4D97-AF65-F5344CB8AC3E}">
        <p14:creationId xmlns:p14="http://schemas.microsoft.com/office/powerpoint/2010/main" val="216057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485C9D-37B8-F882-97AA-CBE114313017}"/>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2A8F4D63-A967-590A-D308-A10E1F70D1D5}"/>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D73639DA-C629-2484-3C01-E39C928FB45C}"/>
              </a:ext>
            </a:extLst>
          </p:cNvPr>
          <p:cNvSpPr>
            <a:spLocks noGrp="1"/>
          </p:cNvSpPr>
          <p:nvPr>
            <p:ph type="dt" sz="half" idx="10"/>
          </p:nvPr>
        </p:nvSpPr>
        <p:spPr/>
        <p:txBody>
          <a:bodyPr/>
          <a:lstStyle/>
          <a:p>
            <a:fld id="{E60E721D-8D87-1E40-A86D-40AFDFBC977F}" type="datetime1">
              <a:rPr kumimoji="1" lang="zh-TW" altLang="en-US" smtClean="0"/>
              <a:t>2023/10/27</a:t>
            </a:fld>
            <a:endParaRPr kumimoji="1" lang="zh-TW" altLang="en-US"/>
          </a:p>
        </p:txBody>
      </p:sp>
      <p:sp>
        <p:nvSpPr>
          <p:cNvPr id="5" name="頁尾版面配置區 4">
            <a:extLst>
              <a:ext uri="{FF2B5EF4-FFF2-40B4-BE49-F238E27FC236}">
                <a16:creationId xmlns:a16="http://schemas.microsoft.com/office/drawing/2014/main" id="{AE389F20-AE85-DF6F-F449-6BD81725C0AB}"/>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F173AF1-2117-3102-F49A-CF1F1568126A}"/>
              </a:ext>
            </a:extLst>
          </p:cNvPr>
          <p:cNvSpPr>
            <a:spLocks noGrp="1"/>
          </p:cNvSpPr>
          <p:nvPr>
            <p:ph type="sldNum" sz="quarter" idx="12"/>
          </p:nvPr>
        </p:nvSpPr>
        <p:spPr/>
        <p:txBody>
          <a:bodyPr/>
          <a:lstStyle/>
          <a:p>
            <a:fld id="{9A9354D6-262D-7940-B9DF-ED0362076AA6}" type="slidenum">
              <a:rPr kumimoji="1" lang="zh-TW" altLang="en-US" smtClean="0"/>
              <a:t>‹#›</a:t>
            </a:fld>
            <a:endParaRPr kumimoji="1" lang="zh-TW" altLang="en-US"/>
          </a:p>
        </p:txBody>
      </p:sp>
    </p:spTree>
    <p:extLst>
      <p:ext uri="{BB962C8B-B14F-4D97-AF65-F5344CB8AC3E}">
        <p14:creationId xmlns:p14="http://schemas.microsoft.com/office/powerpoint/2010/main" val="3104147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B3EFB9-124E-4DD7-E37E-A90407D31A9C}"/>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16E2FD4-A8E8-5F7C-C8C1-415A77B1B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2861F22D-1C65-B35F-0D28-5CE6263C5298}"/>
              </a:ext>
            </a:extLst>
          </p:cNvPr>
          <p:cNvSpPr>
            <a:spLocks noGrp="1"/>
          </p:cNvSpPr>
          <p:nvPr>
            <p:ph type="dt" sz="half" idx="10"/>
          </p:nvPr>
        </p:nvSpPr>
        <p:spPr/>
        <p:txBody>
          <a:bodyPr/>
          <a:lstStyle/>
          <a:p>
            <a:fld id="{6C541C28-BE7A-514A-972B-3162803817CB}" type="datetime1">
              <a:rPr kumimoji="1" lang="zh-TW" altLang="en-US" smtClean="0"/>
              <a:t>2023/10/27</a:t>
            </a:fld>
            <a:endParaRPr kumimoji="1" lang="zh-TW" altLang="en-US"/>
          </a:p>
        </p:txBody>
      </p:sp>
      <p:sp>
        <p:nvSpPr>
          <p:cNvPr id="5" name="頁尾版面配置區 4">
            <a:extLst>
              <a:ext uri="{FF2B5EF4-FFF2-40B4-BE49-F238E27FC236}">
                <a16:creationId xmlns:a16="http://schemas.microsoft.com/office/drawing/2014/main" id="{D6062C9E-FC1F-E84C-8894-10974A6B677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CBCA5325-ED28-0EAF-3B51-49BAA15A1EBA}"/>
              </a:ext>
            </a:extLst>
          </p:cNvPr>
          <p:cNvSpPr>
            <a:spLocks noGrp="1"/>
          </p:cNvSpPr>
          <p:nvPr>
            <p:ph type="sldNum" sz="quarter" idx="12"/>
          </p:nvPr>
        </p:nvSpPr>
        <p:spPr/>
        <p:txBody>
          <a:bodyPr/>
          <a:lstStyle/>
          <a:p>
            <a:fld id="{9A9354D6-262D-7940-B9DF-ED0362076AA6}" type="slidenum">
              <a:rPr kumimoji="1" lang="zh-TW" altLang="en-US" smtClean="0"/>
              <a:t>‹#›</a:t>
            </a:fld>
            <a:endParaRPr kumimoji="1" lang="zh-TW" altLang="en-US"/>
          </a:p>
        </p:txBody>
      </p:sp>
    </p:spTree>
    <p:extLst>
      <p:ext uri="{BB962C8B-B14F-4D97-AF65-F5344CB8AC3E}">
        <p14:creationId xmlns:p14="http://schemas.microsoft.com/office/powerpoint/2010/main" val="250995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9A83AB-0F39-7FD5-3678-AFE168699A9A}"/>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7DD71C32-7E1B-B9CF-73EA-553916345B34}"/>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6FB2EE3C-2076-C4AA-7BDC-8CC78FDBF01F}"/>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E9BFE932-7707-D237-51BE-9A77293778C7}"/>
              </a:ext>
            </a:extLst>
          </p:cNvPr>
          <p:cNvSpPr>
            <a:spLocks noGrp="1"/>
          </p:cNvSpPr>
          <p:nvPr>
            <p:ph type="dt" sz="half" idx="10"/>
          </p:nvPr>
        </p:nvSpPr>
        <p:spPr/>
        <p:txBody>
          <a:bodyPr/>
          <a:lstStyle/>
          <a:p>
            <a:fld id="{A0A5A200-7779-F24B-960E-04E5DC4B1F3E}" type="datetime1">
              <a:rPr kumimoji="1" lang="zh-TW" altLang="en-US" smtClean="0"/>
              <a:t>2023/10/27</a:t>
            </a:fld>
            <a:endParaRPr kumimoji="1" lang="zh-TW" altLang="en-US"/>
          </a:p>
        </p:txBody>
      </p:sp>
      <p:sp>
        <p:nvSpPr>
          <p:cNvPr id="6" name="頁尾版面配置區 5">
            <a:extLst>
              <a:ext uri="{FF2B5EF4-FFF2-40B4-BE49-F238E27FC236}">
                <a16:creationId xmlns:a16="http://schemas.microsoft.com/office/drawing/2014/main" id="{91666A15-1FB4-78DC-9CEB-AB41C14855F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539AA6C0-505E-43AB-0320-9BE7BAADF403}"/>
              </a:ext>
            </a:extLst>
          </p:cNvPr>
          <p:cNvSpPr>
            <a:spLocks noGrp="1"/>
          </p:cNvSpPr>
          <p:nvPr>
            <p:ph type="sldNum" sz="quarter" idx="12"/>
          </p:nvPr>
        </p:nvSpPr>
        <p:spPr/>
        <p:txBody>
          <a:bodyPr/>
          <a:lstStyle/>
          <a:p>
            <a:fld id="{9A9354D6-262D-7940-B9DF-ED0362076AA6}" type="slidenum">
              <a:rPr kumimoji="1" lang="zh-TW" altLang="en-US" smtClean="0"/>
              <a:t>‹#›</a:t>
            </a:fld>
            <a:endParaRPr kumimoji="1" lang="zh-TW" altLang="en-US"/>
          </a:p>
        </p:txBody>
      </p:sp>
    </p:spTree>
    <p:extLst>
      <p:ext uri="{BB962C8B-B14F-4D97-AF65-F5344CB8AC3E}">
        <p14:creationId xmlns:p14="http://schemas.microsoft.com/office/powerpoint/2010/main" val="2952515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BF8F0-4042-C3C4-7214-5A417A01C243}"/>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6D98DD0C-67F5-B43B-A158-8E1BB90B1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FE971C7B-4376-9BED-D3E9-74E85CE24858}"/>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C999C264-9924-0765-D2A5-994ACA4131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00760C03-48E3-9516-441A-9F84CF08208C}"/>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6836CDFE-2AEB-AD2D-1B6C-7535A5BAE898}"/>
              </a:ext>
            </a:extLst>
          </p:cNvPr>
          <p:cNvSpPr>
            <a:spLocks noGrp="1"/>
          </p:cNvSpPr>
          <p:nvPr>
            <p:ph type="dt" sz="half" idx="10"/>
          </p:nvPr>
        </p:nvSpPr>
        <p:spPr/>
        <p:txBody>
          <a:bodyPr/>
          <a:lstStyle/>
          <a:p>
            <a:fld id="{3890C5DC-922C-3445-B424-7358C39E5EE1}" type="datetime1">
              <a:rPr kumimoji="1" lang="zh-TW" altLang="en-US" smtClean="0"/>
              <a:t>2023/10/27</a:t>
            </a:fld>
            <a:endParaRPr kumimoji="1" lang="zh-TW" altLang="en-US"/>
          </a:p>
        </p:txBody>
      </p:sp>
      <p:sp>
        <p:nvSpPr>
          <p:cNvPr id="8" name="頁尾版面配置區 7">
            <a:extLst>
              <a:ext uri="{FF2B5EF4-FFF2-40B4-BE49-F238E27FC236}">
                <a16:creationId xmlns:a16="http://schemas.microsoft.com/office/drawing/2014/main" id="{20B06E5F-B565-EC8F-A063-458C8A958005}"/>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2D461459-8AD3-2B54-E0D8-10B8449194F1}"/>
              </a:ext>
            </a:extLst>
          </p:cNvPr>
          <p:cNvSpPr>
            <a:spLocks noGrp="1"/>
          </p:cNvSpPr>
          <p:nvPr>
            <p:ph type="sldNum" sz="quarter" idx="12"/>
          </p:nvPr>
        </p:nvSpPr>
        <p:spPr/>
        <p:txBody>
          <a:bodyPr/>
          <a:lstStyle/>
          <a:p>
            <a:fld id="{9A9354D6-262D-7940-B9DF-ED0362076AA6}" type="slidenum">
              <a:rPr kumimoji="1" lang="zh-TW" altLang="en-US" smtClean="0"/>
              <a:t>‹#›</a:t>
            </a:fld>
            <a:endParaRPr kumimoji="1" lang="zh-TW" altLang="en-US"/>
          </a:p>
        </p:txBody>
      </p:sp>
    </p:spTree>
    <p:extLst>
      <p:ext uri="{BB962C8B-B14F-4D97-AF65-F5344CB8AC3E}">
        <p14:creationId xmlns:p14="http://schemas.microsoft.com/office/powerpoint/2010/main" val="2253126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A673D0-3842-464A-8117-0EE180CC9BE0}"/>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BA95B1A5-6D2C-83DF-80D9-3AB784459D6E}"/>
              </a:ext>
            </a:extLst>
          </p:cNvPr>
          <p:cNvSpPr>
            <a:spLocks noGrp="1"/>
          </p:cNvSpPr>
          <p:nvPr>
            <p:ph type="dt" sz="half" idx="10"/>
          </p:nvPr>
        </p:nvSpPr>
        <p:spPr/>
        <p:txBody>
          <a:bodyPr/>
          <a:lstStyle/>
          <a:p>
            <a:fld id="{D7FB62C3-2D02-D740-B83F-08E2889EE49E}" type="datetime1">
              <a:rPr kumimoji="1" lang="zh-TW" altLang="en-US" smtClean="0"/>
              <a:t>2023/10/27</a:t>
            </a:fld>
            <a:endParaRPr kumimoji="1" lang="zh-TW" altLang="en-US"/>
          </a:p>
        </p:txBody>
      </p:sp>
      <p:sp>
        <p:nvSpPr>
          <p:cNvPr id="4" name="頁尾版面配置區 3">
            <a:extLst>
              <a:ext uri="{FF2B5EF4-FFF2-40B4-BE49-F238E27FC236}">
                <a16:creationId xmlns:a16="http://schemas.microsoft.com/office/drawing/2014/main" id="{41BC75DA-F345-9449-C0AA-56B7E6B74DC1}"/>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6D8D749B-357D-280B-EA3B-C78CC4E15A72}"/>
              </a:ext>
            </a:extLst>
          </p:cNvPr>
          <p:cNvSpPr>
            <a:spLocks noGrp="1"/>
          </p:cNvSpPr>
          <p:nvPr>
            <p:ph type="sldNum" sz="quarter" idx="12"/>
          </p:nvPr>
        </p:nvSpPr>
        <p:spPr/>
        <p:txBody>
          <a:bodyPr/>
          <a:lstStyle/>
          <a:p>
            <a:fld id="{9A9354D6-262D-7940-B9DF-ED0362076AA6}" type="slidenum">
              <a:rPr kumimoji="1" lang="zh-TW" altLang="en-US" smtClean="0"/>
              <a:t>‹#›</a:t>
            </a:fld>
            <a:endParaRPr kumimoji="1" lang="zh-TW" altLang="en-US"/>
          </a:p>
        </p:txBody>
      </p:sp>
    </p:spTree>
    <p:extLst>
      <p:ext uri="{BB962C8B-B14F-4D97-AF65-F5344CB8AC3E}">
        <p14:creationId xmlns:p14="http://schemas.microsoft.com/office/powerpoint/2010/main" val="414676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51207FD-F608-ECAB-636D-3ACDAE11F70E}"/>
              </a:ext>
            </a:extLst>
          </p:cNvPr>
          <p:cNvSpPr>
            <a:spLocks noGrp="1"/>
          </p:cNvSpPr>
          <p:nvPr>
            <p:ph type="dt" sz="half" idx="10"/>
          </p:nvPr>
        </p:nvSpPr>
        <p:spPr/>
        <p:txBody>
          <a:bodyPr/>
          <a:lstStyle/>
          <a:p>
            <a:fld id="{0E3ED691-39A6-164F-B850-F9D4F3E016F2}" type="datetime1">
              <a:rPr kumimoji="1" lang="zh-TW" altLang="en-US" smtClean="0"/>
              <a:t>2023/10/27</a:t>
            </a:fld>
            <a:endParaRPr kumimoji="1" lang="zh-TW" altLang="en-US"/>
          </a:p>
        </p:txBody>
      </p:sp>
      <p:sp>
        <p:nvSpPr>
          <p:cNvPr id="3" name="頁尾版面配置區 2">
            <a:extLst>
              <a:ext uri="{FF2B5EF4-FFF2-40B4-BE49-F238E27FC236}">
                <a16:creationId xmlns:a16="http://schemas.microsoft.com/office/drawing/2014/main" id="{1AB46015-05F5-FDCC-451A-48C09C8ED784}"/>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FE2C50CB-0197-A7D9-76C6-5C609418F7CE}"/>
              </a:ext>
            </a:extLst>
          </p:cNvPr>
          <p:cNvSpPr>
            <a:spLocks noGrp="1"/>
          </p:cNvSpPr>
          <p:nvPr>
            <p:ph type="sldNum" sz="quarter" idx="12"/>
          </p:nvPr>
        </p:nvSpPr>
        <p:spPr/>
        <p:txBody>
          <a:bodyPr/>
          <a:lstStyle/>
          <a:p>
            <a:fld id="{9A9354D6-262D-7940-B9DF-ED0362076AA6}" type="slidenum">
              <a:rPr kumimoji="1" lang="zh-TW" altLang="en-US" smtClean="0"/>
              <a:t>‹#›</a:t>
            </a:fld>
            <a:endParaRPr kumimoji="1" lang="zh-TW" altLang="en-US"/>
          </a:p>
        </p:txBody>
      </p:sp>
    </p:spTree>
    <p:extLst>
      <p:ext uri="{BB962C8B-B14F-4D97-AF65-F5344CB8AC3E}">
        <p14:creationId xmlns:p14="http://schemas.microsoft.com/office/powerpoint/2010/main" val="3804813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EE3A3B-DDA3-4034-BFEC-3EA238062E88}"/>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20523376-82FD-98B3-4FA4-DD334F2C2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11BA4981-E5FC-00E9-78D4-A0C5078F06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457830A7-4571-C6DB-6A07-BB7793E8FEDE}"/>
              </a:ext>
            </a:extLst>
          </p:cNvPr>
          <p:cNvSpPr>
            <a:spLocks noGrp="1"/>
          </p:cNvSpPr>
          <p:nvPr>
            <p:ph type="dt" sz="half" idx="10"/>
          </p:nvPr>
        </p:nvSpPr>
        <p:spPr/>
        <p:txBody>
          <a:bodyPr/>
          <a:lstStyle/>
          <a:p>
            <a:fld id="{74F2A5D1-F4A1-4E43-8B3F-B7C455A314D0}" type="datetime1">
              <a:rPr kumimoji="1" lang="zh-TW" altLang="en-US" smtClean="0"/>
              <a:t>2023/10/27</a:t>
            </a:fld>
            <a:endParaRPr kumimoji="1" lang="zh-TW" altLang="en-US"/>
          </a:p>
        </p:txBody>
      </p:sp>
      <p:sp>
        <p:nvSpPr>
          <p:cNvPr id="6" name="頁尾版面配置區 5">
            <a:extLst>
              <a:ext uri="{FF2B5EF4-FFF2-40B4-BE49-F238E27FC236}">
                <a16:creationId xmlns:a16="http://schemas.microsoft.com/office/drawing/2014/main" id="{B579F254-03E7-1CC4-8D17-08EE861B9C1E}"/>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53B69D6E-6AC6-9064-2394-85CFD9512759}"/>
              </a:ext>
            </a:extLst>
          </p:cNvPr>
          <p:cNvSpPr>
            <a:spLocks noGrp="1"/>
          </p:cNvSpPr>
          <p:nvPr>
            <p:ph type="sldNum" sz="quarter" idx="12"/>
          </p:nvPr>
        </p:nvSpPr>
        <p:spPr/>
        <p:txBody>
          <a:bodyPr/>
          <a:lstStyle/>
          <a:p>
            <a:fld id="{9A9354D6-262D-7940-B9DF-ED0362076AA6}" type="slidenum">
              <a:rPr kumimoji="1" lang="zh-TW" altLang="en-US" smtClean="0"/>
              <a:t>‹#›</a:t>
            </a:fld>
            <a:endParaRPr kumimoji="1" lang="zh-TW" altLang="en-US"/>
          </a:p>
        </p:txBody>
      </p:sp>
    </p:spTree>
    <p:extLst>
      <p:ext uri="{BB962C8B-B14F-4D97-AF65-F5344CB8AC3E}">
        <p14:creationId xmlns:p14="http://schemas.microsoft.com/office/powerpoint/2010/main" val="126951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5C7046-568B-C8BD-0C6A-402D3C9AC1C5}"/>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8E1CB325-7452-DECA-738B-E6E56EF801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A829C5E0-BBB1-C981-9E19-20B6F476F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B6B7D4E0-79C0-7B58-1994-A59600A41579}"/>
              </a:ext>
            </a:extLst>
          </p:cNvPr>
          <p:cNvSpPr>
            <a:spLocks noGrp="1"/>
          </p:cNvSpPr>
          <p:nvPr>
            <p:ph type="dt" sz="half" idx="10"/>
          </p:nvPr>
        </p:nvSpPr>
        <p:spPr/>
        <p:txBody>
          <a:bodyPr/>
          <a:lstStyle/>
          <a:p>
            <a:fld id="{1AE36E1E-7B70-414E-894B-A15BABF0448A}" type="datetime1">
              <a:rPr kumimoji="1" lang="zh-TW" altLang="en-US" smtClean="0"/>
              <a:t>2023/10/27</a:t>
            </a:fld>
            <a:endParaRPr kumimoji="1" lang="zh-TW" altLang="en-US"/>
          </a:p>
        </p:txBody>
      </p:sp>
      <p:sp>
        <p:nvSpPr>
          <p:cNvPr id="6" name="頁尾版面配置區 5">
            <a:extLst>
              <a:ext uri="{FF2B5EF4-FFF2-40B4-BE49-F238E27FC236}">
                <a16:creationId xmlns:a16="http://schemas.microsoft.com/office/drawing/2014/main" id="{519062F7-26FA-3BE1-4338-A3313FC24E0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318619E8-40BF-9362-56C7-5EE6CA6784FD}"/>
              </a:ext>
            </a:extLst>
          </p:cNvPr>
          <p:cNvSpPr>
            <a:spLocks noGrp="1"/>
          </p:cNvSpPr>
          <p:nvPr>
            <p:ph type="sldNum" sz="quarter" idx="12"/>
          </p:nvPr>
        </p:nvSpPr>
        <p:spPr/>
        <p:txBody>
          <a:bodyPr/>
          <a:lstStyle/>
          <a:p>
            <a:fld id="{9A9354D6-262D-7940-B9DF-ED0362076AA6}" type="slidenum">
              <a:rPr kumimoji="1" lang="zh-TW" altLang="en-US" smtClean="0"/>
              <a:t>‹#›</a:t>
            </a:fld>
            <a:endParaRPr kumimoji="1" lang="zh-TW" altLang="en-US"/>
          </a:p>
        </p:txBody>
      </p:sp>
    </p:spTree>
    <p:extLst>
      <p:ext uri="{BB962C8B-B14F-4D97-AF65-F5344CB8AC3E}">
        <p14:creationId xmlns:p14="http://schemas.microsoft.com/office/powerpoint/2010/main" val="307392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B56E861-132D-200B-2DE4-B2A09DED8B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BDACEB70-34E9-D53A-4638-459502E8FA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0608B80-D30D-D487-8AB9-AAD2E14F6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190AA-800C-0048-9D6B-F098BF3D9855}" type="datetime1">
              <a:rPr kumimoji="1" lang="zh-TW" altLang="en-US" smtClean="0"/>
              <a:t>2023/10/27</a:t>
            </a:fld>
            <a:endParaRPr kumimoji="1" lang="zh-TW" altLang="en-US"/>
          </a:p>
        </p:txBody>
      </p:sp>
      <p:sp>
        <p:nvSpPr>
          <p:cNvPr id="5" name="頁尾版面配置區 4">
            <a:extLst>
              <a:ext uri="{FF2B5EF4-FFF2-40B4-BE49-F238E27FC236}">
                <a16:creationId xmlns:a16="http://schemas.microsoft.com/office/drawing/2014/main" id="{44E59B77-0ACA-2D4B-B6A3-14104267B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927DA6E7-6A02-B686-D8F7-958C8DE8E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354D6-262D-7940-B9DF-ED0362076AA6}" type="slidenum">
              <a:rPr kumimoji="1" lang="zh-TW" altLang="en-US" smtClean="0"/>
              <a:t>‹#›</a:t>
            </a:fld>
            <a:endParaRPr kumimoji="1" lang="zh-TW" altLang="en-US"/>
          </a:p>
        </p:txBody>
      </p:sp>
    </p:spTree>
    <p:extLst>
      <p:ext uri="{BB962C8B-B14F-4D97-AF65-F5344CB8AC3E}">
        <p14:creationId xmlns:p14="http://schemas.microsoft.com/office/powerpoint/2010/main" val="2961981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字型, 螢幕擷取畫面, 圖形, 文字 的圖片&#10;&#10;自動產生的描述">
            <a:extLst>
              <a:ext uri="{FF2B5EF4-FFF2-40B4-BE49-F238E27FC236}">
                <a16:creationId xmlns:a16="http://schemas.microsoft.com/office/drawing/2014/main" id="{1A258901-2BB0-9A58-117E-4E8DF59DCF74}"/>
              </a:ext>
            </a:extLst>
          </p:cNvPr>
          <p:cNvPicPr>
            <a:picLocks noChangeAspect="1"/>
          </p:cNvPicPr>
          <p:nvPr/>
        </p:nvPicPr>
        <p:blipFill>
          <a:blip r:embed="rId3"/>
          <a:stretch>
            <a:fillRect/>
          </a:stretch>
        </p:blipFill>
        <p:spPr>
          <a:xfrm>
            <a:off x="0" y="0"/>
            <a:ext cx="3594100" cy="1435100"/>
          </a:xfrm>
          <a:prstGeom prst="rect">
            <a:avLst/>
          </a:prstGeom>
        </p:spPr>
      </p:pic>
      <p:sp>
        <p:nvSpPr>
          <p:cNvPr id="19" name="手繪多邊形 18">
            <a:extLst>
              <a:ext uri="{FF2B5EF4-FFF2-40B4-BE49-F238E27FC236}">
                <a16:creationId xmlns:a16="http://schemas.microsoft.com/office/drawing/2014/main" id="{5D199A2F-D5ED-AEBE-8E8A-FD5F1685959C}"/>
              </a:ext>
            </a:extLst>
          </p:cNvPr>
          <p:cNvSpPr/>
          <p:nvPr/>
        </p:nvSpPr>
        <p:spPr>
          <a:xfrm>
            <a:off x="-110841" y="4348627"/>
            <a:ext cx="12385966" cy="2535928"/>
          </a:xfrm>
          <a:custGeom>
            <a:avLst/>
            <a:gdLst>
              <a:gd name="connsiteX0" fmla="*/ 12385966 w 12385966"/>
              <a:gd name="connsiteY0" fmla="*/ 0 h 2535928"/>
              <a:gd name="connsiteX1" fmla="*/ 12385966 w 12385966"/>
              <a:gd name="connsiteY1" fmla="*/ 2535928 h 2535928"/>
              <a:gd name="connsiteX2" fmla="*/ 0 w 12385966"/>
              <a:gd name="connsiteY2" fmla="*/ 2535928 h 2535928"/>
              <a:gd name="connsiteX3" fmla="*/ 0 w 12385966"/>
              <a:gd name="connsiteY3" fmla="*/ 1883130 h 2535928"/>
              <a:gd name="connsiteX4" fmla="*/ 540903 w 12385966"/>
              <a:gd name="connsiteY4" fmla="*/ 1900372 h 2535928"/>
              <a:gd name="connsiteX5" fmla="*/ 1653361 w 12385966"/>
              <a:gd name="connsiteY5" fmla="*/ 1912105 h 2535928"/>
              <a:gd name="connsiteX6" fmla="*/ 12326091 w 12385966"/>
              <a:gd name="connsiteY6" fmla="*/ 83694 h 253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5966" h="2535928">
                <a:moveTo>
                  <a:pt x="12385966" y="0"/>
                </a:moveTo>
                <a:lnTo>
                  <a:pt x="12385966" y="2535928"/>
                </a:lnTo>
                <a:lnTo>
                  <a:pt x="0" y="2535928"/>
                </a:lnTo>
                <a:lnTo>
                  <a:pt x="0" y="1883130"/>
                </a:lnTo>
                <a:lnTo>
                  <a:pt x="540903" y="1900372"/>
                </a:lnTo>
                <a:cubicBezTo>
                  <a:pt x="906672" y="1908131"/>
                  <a:pt x="1277794" y="1912105"/>
                  <a:pt x="1653361" y="1912105"/>
                </a:cubicBezTo>
                <a:cubicBezTo>
                  <a:pt x="6934777" y="1912105"/>
                  <a:pt x="11337299" y="1126156"/>
                  <a:pt x="12326091" y="83694"/>
                </a:cubicBezTo>
                <a:close/>
              </a:path>
            </a:pathLst>
          </a:cu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TW" altLang="en-US"/>
          </a:p>
        </p:txBody>
      </p:sp>
      <p:sp>
        <p:nvSpPr>
          <p:cNvPr id="20" name="文字方塊 19">
            <a:extLst>
              <a:ext uri="{FF2B5EF4-FFF2-40B4-BE49-F238E27FC236}">
                <a16:creationId xmlns:a16="http://schemas.microsoft.com/office/drawing/2014/main" id="{CBD98458-8F45-7058-3E84-2C4EEAD4E991}"/>
              </a:ext>
            </a:extLst>
          </p:cNvPr>
          <p:cNvSpPr txBox="1"/>
          <p:nvPr/>
        </p:nvSpPr>
        <p:spPr>
          <a:xfrm>
            <a:off x="875051" y="1894614"/>
            <a:ext cx="9425401" cy="1569660"/>
          </a:xfrm>
          <a:prstGeom prst="rect">
            <a:avLst/>
          </a:prstGeom>
          <a:noFill/>
        </p:spPr>
        <p:txBody>
          <a:bodyPr wrap="none" rtlCol="0">
            <a:spAutoFit/>
          </a:bodyPr>
          <a:lstStyle/>
          <a:p>
            <a:r>
              <a:rPr lang="en-US" sz="3200" b="0" i="0">
                <a:effectLst/>
              </a:rPr>
              <a:t>Triplet </a:t>
            </a:r>
            <a:r>
              <a:rPr lang="en-US" sz="3200" b="0" i="0" dirty="0">
                <a:effectLst/>
              </a:rPr>
              <a:t>Variational Autoencoder with Semantic-Guided</a:t>
            </a:r>
            <a:br>
              <a:rPr lang="en-US" sz="3200" dirty="0"/>
            </a:br>
            <a:r>
              <a:rPr lang="en-US" sz="3200" b="0" i="0" dirty="0">
                <a:effectLst/>
              </a:rPr>
              <a:t>Features Retrieval for Enhanced Unsupervised Anomaly</a:t>
            </a:r>
            <a:br>
              <a:rPr lang="en-US" sz="3200" dirty="0"/>
            </a:br>
            <a:r>
              <a:rPr lang="en-US" sz="3200" b="0" i="0" dirty="0">
                <a:effectLst/>
              </a:rPr>
              <a:t>Detection in Brain MRI.</a:t>
            </a:r>
            <a:endParaRPr kumimoji="1" lang="zh-TW" altLang="en-US" sz="3200" dirty="0"/>
          </a:p>
        </p:txBody>
      </p:sp>
      <p:sp>
        <p:nvSpPr>
          <p:cNvPr id="22" name="文字方塊 21">
            <a:extLst>
              <a:ext uri="{FF2B5EF4-FFF2-40B4-BE49-F238E27FC236}">
                <a16:creationId xmlns:a16="http://schemas.microsoft.com/office/drawing/2014/main" id="{61A67E09-F7FE-4FDC-89D0-049231DA1626}"/>
              </a:ext>
            </a:extLst>
          </p:cNvPr>
          <p:cNvSpPr txBox="1"/>
          <p:nvPr/>
        </p:nvSpPr>
        <p:spPr>
          <a:xfrm>
            <a:off x="916616" y="4307062"/>
            <a:ext cx="2337884" cy="323165"/>
          </a:xfrm>
          <a:prstGeom prst="rect">
            <a:avLst/>
          </a:prstGeom>
          <a:noFill/>
        </p:spPr>
        <p:txBody>
          <a:bodyPr wrap="none" rtlCol="0">
            <a:spAutoFit/>
          </a:bodyPr>
          <a:lstStyle/>
          <a:p>
            <a:r>
              <a:rPr kumimoji="1" lang="en-US" altLang="zh-TW" sz="1500" dirty="0"/>
              <a:t>Student: Huang, Han-Sheng</a:t>
            </a:r>
            <a:endParaRPr kumimoji="1" lang="zh-TW" altLang="en-US" sz="1500" dirty="0"/>
          </a:p>
        </p:txBody>
      </p:sp>
      <p:sp>
        <p:nvSpPr>
          <p:cNvPr id="23" name="文字方塊 22">
            <a:extLst>
              <a:ext uri="{FF2B5EF4-FFF2-40B4-BE49-F238E27FC236}">
                <a16:creationId xmlns:a16="http://schemas.microsoft.com/office/drawing/2014/main" id="{3E24C4EE-906E-2EC7-03C7-0A188F26C0CF}"/>
              </a:ext>
            </a:extLst>
          </p:cNvPr>
          <p:cNvSpPr txBox="1"/>
          <p:nvPr/>
        </p:nvSpPr>
        <p:spPr>
          <a:xfrm>
            <a:off x="916616" y="4630227"/>
            <a:ext cx="2263825" cy="323165"/>
          </a:xfrm>
          <a:prstGeom prst="rect">
            <a:avLst/>
          </a:prstGeom>
          <a:noFill/>
        </p:spPr>
        <p:txBody>
          <a:bodyPr wrap="none" rtlCol="0">
            <a:spAutoFit/>
          </a:bodyPr>
          <a:lstStyle/>
          <a:p>
            <a:r>
              <a:rPr kumimoji="1" lang="en-US" altLang="zh-TW" sz="1500" dirty="0"/>
              <a:t>Advisor: Chen, Yong-Sheng</a:t>
            </a:r>
            <a:endParaRPr kumimoji="1" lang="zh-TW" altLang="en-US" sz="1500" dirty="0"/>
          </a:p>
        </p:txBody>
      </p:sp>
      <p:sp>
        <p:nvSpPr>
          <p:cNvPr id="24" name="文字方塊 23">
            <a:extLst>
              <a:ext uri="{FF2B5EF4-FFF2-40B4-BE49-F238E27FC236}">
                <a16:creationId xmlns:a16="http://schemas.microsoft.com/office/drawing/2014/main" id="{00FEC4A7-12FD-3FE2-60AC-27585971FD9D}"/>
              </a:ext>
            </a:extLst>
          </p:cNvPr>
          <p:cNvSpPr txBox="1"/>
          <p:nvPr/>
        </p:nvSpPr>
        <p:spPr>
          <a:xfrm>
            <a:off x="916616" y="5172666"/>
            <a:ext cx="5141472" cy="276999"/>
          </a:xfrm>
          <a:prstGeom prst="rect">
            <a:avLst/>
          </a:prstGeom>
          <a:noFill/>
        </p:spPr>
        <p:txBody>
          <a:bodyPr wrap="none" rtlCol="0">
            <a:spAutoFit/>
          </a:bodyPr>
          <a:lstStyle/>
          <a:p>
            <a:r>
              <a:rPr kumimoji="1" lang="en-US" altLang="zh-TW" sz="1200" dirty="0"/>
              <a:t>National Yang Ming Chiao Tung University – Institute of Multimedia Engineering</a:t>
            </a:r>
            <a:endParaRPr kumimoji="1" lang="zh-TW" altLang="en-US" sz="1200" dirty="0"/>
          </a:p>
        </p:txBody>
      </p:sp>
      <p:sp>
        <p:nvSpPr>
          <p:cNvPr id="25" name="文字方塊 24">
            <a:extLst>
              <a:ext uri="{FF2B5EF4-FFF2-40B4-BE49-F238E27FC236}">
                <a16:creationId xmlns:a16="http://schemas.microsoft.com/office/drawing/2014/main" id="{0EF0E85B-4A54-BE1F-BFD5-D501B6F69BF8}"/>
              </a:ext>
            </a:extLst>
          </p:cNvPr>
          <p:cNvSpPr txBox="1"/>
          <p:nvPr/>
        </p:nvSpPr>
        <p:spPr>
          <a:xfrm>
            <a:off x="916616" y="5408816"/>
            <a:ext cx="889987" cy="276999"/>
          </a:xfrm>
          <a:prstGeom prst="rect">
            <a:avLst/>
          </a:prstGeom>
          <a:noFill/>
        </p:spPr>
        <p:txBody>
          <a:bodyPr wrap="none" rtlCol="0">
            <a:spAutoFit/>
          </a:bodyPr>
          <a:lstStyle/>
          <a:p>
            <a:r>
              <a:rPr kumimoji="1" lang="en-US" altLang="zh-TW" sz="1200" dirty="0"/>
              <a:t>2023.10.24</a:t>
            </a:r>
            <a:endParaRPr kumimoji="1" lang="zh-TW" altLang="en-US" sz="1200" dirty="0"/>
          </a:p>
        </p:txBody>
      </p:sp>
      <p:pic>
        <p:nvPicPr>
          <p:cNvPr id="27" name="圖片 26" descr="一張含有 字型, 圖形, 標誌, 符號 的圖片&#10;&#10;自動產生的描述">
            <a:extLst>
              <a:ext uri="{FF2B5EF4-FFF2-40B4-BE49-F238E27FC236}">
                <a16:creationId xmlns:a16="http://schemas.microsoft.com/office/drawing/2014/main" id="{75C8F3D6-9B34-3B7B-E7E9-58A8E83F16C7}"/>
              </a:ext>
            </a:extLst>
          </p:cNvPr>
          <p:cNvPicPr>
            <a:picLocks noChangeAspect="1"/>
          </p:cNvPicPr>
          <p:nvPr/>
        </p:nvPicPr>
        <p:blipFill>
          <a:blip r:embed="rId4"/>
          <a:stretch>
            <a:fillRect/>
          </a:stretch>
        </p:blipFill>
        <p:spPr>
          <a:xfrm>
            <a:off x="8514777" y="105725"/>
            <a:ext cx="3664568" cy="1324800"/>
          </a:xfrm>
          <a:prstGeom prst="rect">
            <a:avLst/>
          </a:prstGeom>
        </p:spPr>
      </p:pic>
    </p:spTree>
    <p:extLst>
      <p:ext uri="{BB962C8B-B14F-4D97-AF65-F5344CB8AC3E}">
        <p14:creationId xmlns:p14="http://schemas.microsoft.com/office/powerpoint/2010/main" val="83892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77907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Related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6806800" cy="707886"/>
          </a:xfrm>
          <a:prstGeom prst="rect">
            <a:avLst/>
          </a:prstGeom>
          <a:noFill/>
        </p:spPr>
        <p:txBody>
          <a:bodyPr wrap="none" rtlCol="0">
            <a:spAutoFit/>
          </a:bodyPr>
          <a:lstStyle/>
          <a:p>
            <a:r>
              <a:rPr lang="en-US" altLang="zh-TW" sz="4000" b="0" i="0" dirty="0">
                <a:effectLst/>
              </a:rPr>
              <a:t>R</a:t>
            </a:r>
            <a:r>
              <a:rPr lang="en" altLang="zh-TW" sz="4000" b="0" i="0" dirty="0">
                <a:effectLst/>
              </a:rPr>
              <a:t>estoration-VAE </a:t>
            </a:r>
            <a:r>
              <a:rPr lang="en" altLang="zh-TW" sz="3000" b="0" dirty="0">
                <a:effectLst/>
              </a:rPr>
              <a:t>(</a:t>
            </a:r>
            <a:r>
              <a:rPr lang="en" altLang="zh-TW" sz="3000" b="0" i="1" dirty="0">
                <a:cs typeface="Times New Roman" panose="02020603050405020304" pitchFamily="18" charset="0"/>
              </a:rPr>
              <a:t>You </a:t>
            </a:r>
            <a:r>
              <a:rPr lang="en" altLang="zh-TW" sz="3000" i="1" dirty="0">
                <a:effectLst/>
                <a:cs typeface="Times New Roman" panose="02020603050405020304" pitchFamily="18" charset="0"/>
              </a:rPr>
              <a:t>et al., 2018</a:t>
            </a:r>
            <a:r>
              <a:rPr lang="en" altLang="zh-TW" sz="3000" b="0" dirty="0">
                <a:effectLst/>
              </a:rPr>
              <a:t>)</a:t>
            </a:r>
            <a:r>
              <a:rPr lang="en" altLang="zh-TW" sz="3000" b="0" i="1" dirty="0">
                <a:effectLst/>
              </a:rPr>
              <a:t> </a:t>
            </a:r>
            <a:r>
              <a:rPr lang="en" altLang="zh-TW" sz="3000" b="0" i="0" dirty="0">
                <a:effectLst/>
              </a:rPr>
              <a:t>[6]</a:t>
            </a:r>
            <a:endParaRPr kumimoji="1" lang="zh-TW" altLang="en-US" sz="3000" dirty="0">
              <a:cs typeface="Times New Roman" panose="02020603050405020304" pitchFamily="18" charset="0"/>
            </a:endParaRPr>
          </a:p>
        </p:txBody>
      </p:sp>
      <p:sp>
        <p:nvSpPr>
          <p:cNvPr id="8" name="投影片編號版面配置區 7">
            <a:extLst>
              <a:ext uri="{FF2B5EF4-FFF2-40B4-BE49-F238E27FC236}">
                <a16:creationId xmlns:a16="http://schemas.microsoft.com/office/drawing/2014/main" id="{B005B4BD-1856-736F-7027-961793730F34}"/>
              </a:ext>
            </a:extLst>
          </p:cNvPr>
          <p:cNvSpPr>
            <a:spLocks noGrp="1"/>
          </p:cNvSpPr>
          <p:nvPr>
            <p:ph type="sldNum" sz="quarter" idx="12"/>
          </p:nvPr>
        </p:nvSpPr>
        <p:spPr/>
        <p:txBody>
          <a:bodyPr/>
          <a:lstStyle/>
          <a:p>
            <a:fld id="{9A9354D6-262D-7940-B9DF-ED0362076AA6}" type="slidenum">
              <a:rPr kumimoji="1" lang="zh-TW" altLang="en-US" smtClean="0"/>
              <a:pPr/>
              <a:t>10</a:t>
            </a:fld>
            <a:endParaRPr kumimoji="1" lang="zh-TW" altLang="en-US" dirty="0"/>
          </a:p>
        </p:txBody>
      </p:sp>
      <p:pic>
        <p:nvPicPr>
          <p:cNvPr id="3" name="Picture 2">
            <a:extLst>
              <a:ext uri="{FF2B5EF4-FFF2-40B4-BE49-F238E27FC236}">
                <a16:creationId xmlns:a16="http://schemas.microsoft.com/office/drawing/2014/main" id="{5709B441-26A6-463C-BED4-F83C9577EDBB}"/>
              </a:ext>
            </a:extLst>
          </p:cNvPr>
          <p:cNvPicPr>
            <a:picLocks noChangeAspect="1"/>
          </p:cNvPicPr>
          <p:nvPr/>
        </p:nvPicPr>
        <p:blipFill>
          <a:blip r:embed="rId4"/>
          <a:stretch>
            <a:fillRect/>
          </a:stretch>
        </p:blipFill>
        <p:spPr>
          <a:xfrm>
            <a:off x="1166782" y="4753806"/>
            <a:ext cx="5372566" cy="1432684"/>
          </a:xfrm>
          <a:prstGeom prst="rect">
            <a:avLst/>
          </a:prstGeom>
        </p:spPr>
      </p:pic>
      <p:pic>
        <p:nvPicPr>
          <p:cNvPr id="6" name="Picture 5">
            <a:extLst>
              <a:ext uri="{FF2B5EF4-FFF2-40B4-BE49-F238E27FC236}">
                <a16:creationId xmlns:a16="http://schemas.microsoft.com/office/drawing/2014/main" id="{14F55AB9-DEBD-484B-82B9-9FA1F2BC9657}"/>
              </a:ext>
            </a:extLst>
          </p:cNvPr>
          <p:cNvPicPr>
            <a:picLocks noChangeAspect="1"/>
          </p:cNvPicPr>
          <p:nvPr/>
        </p:nvPicPr>
        <p:blipFill>
          <a:blip r:embed="rId5"/>
          <a:stretch>
            <a:fillRect/>
          </a:stretch>
        </p:blipFill>
        <p:spPr>
          <a:xfrm>
            <a:off x="6801810" y="4173826"/>
            <a:ext cx="3986781" cy="2506839"/>
          </a:xfrm>
          <a:prstGeom prst="rect">
            <a:avLst/>
          </a:prstGeom>
        </p:spPr>
      </p:pic>
      <p:sp>
        <p:nvSpPr>
          <p:cNvPr id="2" name="TextBox 1">
            <a:extLst>
              <a:ext uri="{FF2B5EF4-FFF2-40B4-BE49-F238E27FC236}">
                <a16:creationId xmlns:a16="http://schemas.microsoft.com/office/drawing/2014/main" id="{CF8EA73D-2578-417C-81A5-640481D7E1FF}"/>
              </a:ext>
            </a:extLst>
          </p:cNvPr>
          <p:cNvSpPr txBox="1"/>
          <p:nvPr/>
        </p:nvSpPr>
        <p:spPr>
          <a:xfrm>
            <a:off x="1077797" y="1168396"/>
            <a:ext cx="9529011"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Redefined detection as a Maximum-A-Posteriori (MAP) image restoration problem due to the </a:t>
            </a:r>
            <a:r>
              <a:rPr lang="en-US" sz="2400" dirty="0">
                <a:solidFill>
                  <a:srgbClr val="C00000"/>
                </a:solidFill>
              </a:rPr>
              <a:t>misconception identified </a:t>
            </a:r>
            <a:r>
              <a:rPr lang="en-US" sz="2400" dirty="0"/>
              <a:t>in prior projection method.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Prior projection method </a:t>
            </a:r>
            <a:r>
              <a:rPr lang="en-US" sz="2400" b="0" i="0" dirty="0">
                <a:effectLst/>
              </a:rPr>
              <a:t>implied a significant similarity in latent space representations between lesion and lesion-free images.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Applies a gradient ascent technique and conducts iterative optimization to achieve the restored image.</a:t>
            </a:r>
            <a:endParaRPr lang="LID4096" sz="2400" dirty="0"/>
          </a:p>
        </p:txBody>
      </p:sp>
      <p:sp>
        <p:nvSpPr>
          <p:cNvPr id="5" name="TextBox 4">
            <a:extLst>
              <a:ext uri="{FF2B5EF4-FFF2-40B4-BE49-F238E27FC236}">
                <a16:creationId xmlns:a16="http://schemas.microsoft.com/office/drawing/2014/main" id="{06F4FDAF-CEE9-472F-8FF6-CFE663536A02}"/>
              </a:ext>
            </a:extLst>
          </p:cNvPr>
          <p:cNvSpPr txBox="1"/>
          <p:nvPr/>
        </p:nvSpPr>
        <p:spPr>
          <a:xfrm>
            <a:off x="-10526" y="6444475"/>
            <a:ext cx="7727182" cy="276999"/>
          </a:xfrm>
          <a:prstGeom prst="rect">
            <a:avLst/>
          </a:prstGeom>
          <a:noFill/>
        </p:spPr>
        <p:txBody>
          <a:bodyPr wrap="square" rtlCol="0">
            <a:spAutoFit/>
          </a:bodyPr>
          <a:lstStyle/>
          <a:p>
            <a:r>
              <a:rPr lang="en-US" sz="1200" b="0" i="0" dirty="0">
                <a:effectLst/>
              </a:rPr>
              <a:t>[6] You et al., “Unsupervised lesion detection via image restoration with a normative prior,” Medical image analysis, 2018</a:t>
            </a:r>
            <a:endParaRPr lang="LID4096" sz="1200" dirty="0"/>
          </a:p>
        </p:txBody>
      </p:sp>
    </p:spTree>
    <p:extLst>
      <p:ext uri="{BB962C8B-B14F-4D97-AF65-F5344CB8AC3E}">
        <p14:creationId xmlns:p14="http://schemas.microsoft.com/office/powerpoint/2010/main" val="447727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77907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Related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6078459" cy="707886"/>
          </a:xfrm>
          <a:prstGeom prst="rect">
            <a:avLst/>
          </a:prstGeom>
          <a:noFill/>
        </p:spPr>
        <p:txBody>
          <a:bodyPr wrap="none" rtlCol="0">
            <a:spAutoFit/>
          </a:bodyPr>
          <a:lstStyle/>
          <a:p>
            <a:r>
              <a:rPr lang="en-US" sz="4000" b="0" i="0" dirty="0">
                <a:solidFill>
                  <a:srgbClr val="2E2E2E"/>
                </a:solidFill>
                <a:effectLst/>
              </a:rPr>
              <a:t>f-</a:t>
            </a:r>
            <a:r>
              <a:rPr lang="en-US" sz="4000" b="0" i="0" dirty="0" err="1">
                <a:solidFill>
                  <a:srgbClr val="2E2E2E"/>
                </a:solidFill>
                <a:effectLst/>
              </a:rPr>
              <a:t>AnoGAN</a:t>
            </a:r>
            <a:r>
              <a:rPr lang="en" altLang="zh-TW" sz="4000" b="0" i="0" dirty="0">
                <a:effectLst/>
              </a:rPr>
              <a:t> </a:t>
            </a:r>
            <a:r>
              <a:rPr lang="en" altLang="zh-TW" sz="3000" dirty="0"/>
              <a:t>(</a:t>
            </a:r>
            <a:r>
              <a:rPr lang="da-DK" sz="3000" i="1" dirty="0">
                <a:cs typeface="Times New Roman" panose="02020603050405020304" pitchFamily="18" charset="0"/>
              </a:rPr>
              <a:t>Schlegl et al.</a:t>
            </a:r>
            <a:r>
              <a:rPr lang="en" altLang="zh-TW" sz="3000" i="1" dirty="0">
                <a:cs typeface="Times New Roman" panose="02020603050405020304" pitchFamily="18" charset="0"/>
              </a:rPr>
              <a:t>, </a:t>
            </a:r>
            <a:r>
              <a:rPr lang="en" altLang="zh-TW" sz="3000" b="0" i="1" dirty="0">
                <a:effectLst/>
                <a:cs typeface="Times New Roman" panose="02020603050405020304" pitchFamily="18" charset="0"/>
              </a:rPr>
              <a:t>2019</a:t>
            </a:r>
            <a:r>
              <a:rPr lang="en" altLang="zh-TW" sz="3000" b="0" dirty="0">
                <a:effectLst/>
              </a:rPr>
              <a:t>)</a:t>
            </a:r>
            <a:r>
              <a:rPr lang="en" altLang="zh-TW" sz="3000" b="0" i="1" dirty="0">
                <a:effectLst/>
              </a:rPr>
              <a:t> </a:t>
            </a:r>
            <a:r>
              <a:rPr lang="en" altLang="zh-TW" sz="3000" b="0" dirty="0">
                <a:effectLst/>
              </a:rPr>
              <a:t>[7]</a:t>
            </a:r>
            <a:endParaRPr kumimoji="1" lang="zh-TW" altLang="en-US" sz="3000" dirty="0">
              <a:cs typeface="Times New Roman" panose="02020603050405020304" pitchFamily="18" charset="0"/>
            </a:endParaRPr>
          </a:p>
        </p:txBody>
      </p:sp>
      <p:sp>
        <p:nvSpPr>
          <p:cNvPr id="8" name="投影片編號版面配置區 7">
            <a:extLst>
              <a:ext uri="{FF2B5EF4-FFF2-40B4-BE49-F238E27FC236}">
                <a16:creationId xmlns:a16="http://schemas.microsoft.com/office/drawing/2014/main" id="{E7EEE2E8-21A2-D9D0-CBF2-3F5D48CABFDC}"/>
              </a:ext>
            </a:extLst>
          </p:cNvPr>
          <p:cNvSpPr>
            <a:spLocks noGrp="1"/>
          </p:cNvSpPr>
          <p:nvPr>
            <p:ph type="sldNum" sz="quarter" idx="12"/>
          </p:nvPr>
        </p:nvSpPr>
        <p:spPr/>
        <p:txBody>
          <a:bodyPr/>
          <a:lstStyle/>
          <a:p>
            <a:fld id="{9A9354D6-262D-7940-B9DF-ED0362076AA6}" type="slidenum">
              <a:rPr kumimoji="1" lang="zh-TW" altLang="en-US" smtClean="0"/>
              <a:pPr/>
              <a:t>11</a:t>
            </a:fld>
            <a:endParaRPr kumimoji="1" lang="zh-TW" altLang="en-US" dirty="0"/>
          </a:p>
        </p:txBody>
      </p:sp>
      <p:pic>
        <p:nvPicPr>
          <p:cNvPr id="3" name="Picture 2">
            <a:extLst>
              <a:ext uri="{FF2B5EF4-FFF2-40B4-BE49-F238E27FC236}">
                <a16:creationId xmlns:a16="http://schemas.microsoft.com/office/drawing/2014/main" id="{32BE8281-596D-49E0-83F6-AA2D4D12881A}"/>
              </a:ext>
            </a:extLst>
          </p:cNvPr>
          <p:cNvPicPr>
            <a:picLocks noChangeAspect="1"/>
          </p:cNvPicPr>
          <p:nvPr/>
        </p:nvPicPr>
        <p:blipFill>
          <a:blip r:embed="rId4"/>
          <a:stretch>
            <a:fillRect/>
          </a:stretch>
        </p:blipFill>
        <p:spPr>
          <a:xfrm>
            <a:off x="3372673" y="4150398"/>
            <a:ext cx="5446654" cy="2412090"/>
          </a:xfrm>
          <a:prstGeom prst="rect">
            <a:avLst/>
          </a:prstGeom>
        </p:spPr>
      </p:pic>
      <p:sp>
        <p:nvSpPr>
          <p:cNvPr id="2" name="TextBox 1">
            <a:extLst>
              <a:ext uri="{FF2B5EF4-FFF2-40B4-BE49-F238E27FC236}">
                <a16:creationId xmlns:a16="http://schemas.microsoft.com/office/drawing/2014/main" id="{24116F0B-35BE-47FD-BEA4-93923B023F67}"/>
              </a:ext>
            </a:extLst>
          </p:cNvPr>
          <p:cNvSpPr txBox="1"/>
          <p:nvPr/>
        </p:nvSpPr>
        <p:spPr>
          <a:xfrm>
            <a:off x="1579876" y="1156405"/>
            <a:ext cx="9111916"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Proposed to learn normal anatomical variability with a generative adversarial network.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Reuses generator and discriminator from the GAN to evaluate a fast mapping technique of new data to the GAN’s latent space.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solidFill>
                  <a:srgbClr val="C00000"/>
                </a:solidFill>
              </a:rPr>
              <a:t>Disadvantage</a:t>
            </a:r>
            <a:r>
              <a:rPr lang="en-US" sz="2400" dirty="0"/>
              <a:t>: suboptimal fast mapping might produce an entirely different brain structure for healthy region resulting in undesired residuals.</a:t>
            </a:r>
            <a:endParaRPr lang="LID4096" sz="2400" dirty="0"/>
          </a:p>
        </p:txBody>
      </p:sp>
      <p:sp>
        <p:nvSpPr>
          <p:cNvPr id="9" name="TextBox 8">
            <a:extLst>
              <a:ext uri="{FF2B5EF4-FFF2-40B4-BE49-F238E27FC236}">
                <a16:creationId xmlns:a16="http://schemas.microsoft.com/office/drawing/2014/main" id="{18C94BC6-1BAA-44F4-8D93-BE58A57866CA}"/>
              </a:ext>
            </a:extLst>
          </p:cNvPr>
          <p:cNvSpPr txBox="1"/>
          <p:nvPr/>
        </p:nvSpPr>
        <p:spPr>
          <a:xfrm>
            <a:off x="0" y="6486454"/>
            <a:ext cx="8510954" cy="276999"/>
          </a:xfrm>
          <a:prstGeom prst="rect">
            <a:avLst/>
          </a:prstGeom>
          <a:noFill/>
        </p:spPr>
        <p:txBody>
          <a:bodyPr wrap="square" rtlCol="0">
            <a:spAutoFit/>
          </a:bodyPr>
          <a:lstStyle/>
          <a:p>
            <a:r>
              <a:rPr lang="en-US" sz="1200" b="0" i="0" dirty="0">
                <a:effectLst/>
                <a:latin typeface="Times New Roman" panose="02020603050405020304" pitchFamily="18" charset="0"/>
              </a:rPr>
              <a:t>[7] </a:t>
            </a:r>
            <a:r>
              <a:rPr lang="en-US" sz="1200" b="0" i="0" dirty="0" err="1">
                <a:effectLst/>
                <a:latin typeface="Times New Roman" panose="02020603050405020304" pitchFamily="18" charset="0"/>
              </a:rPr>
              <a:t>Schlegl</a:t>
            </a:r>
            <a:r>
              <a:rPr lang="en-US" sz="1200" dirty="0">
                <a:latin typeface="Times New Roman" panose="02020603050405020304" pitchFamily="18" charset="0"/>
              </a:rPr>
              <a:t> et al</a:t>
            </a:r>
            <a:r>
              <a:rPr lang="en-US" sz="1200" b="0" i="0" dirty="0">
                <a:effectLst/>
                <a:latin typeface="Times New Roman" panose="02020603050405020304" pitchFamily="18" charset="0"/>
              </a:rPr>
              <a:t>, “f </a:t>
            </a:r>
            <a:r>
              <a:rPr lang="en-US" sz="1200" b="0" i="0" dirty="0" err="1">
                <a:effectLst/>
                <a:latin typeface="Times New Roman" panose="02020603050405020304" pitchFamily="18" charset="0"/>
              </a:rPr>
              <a:t>anogan</a:t>
            </a:r>
            <a:r>
              <a:rPr lang="en-US" sz="1200" b="0" i="0" dirty="0">
                <a:effectLst/>
                <a:latin typeface="Times New Roman" panose="02020603050405020304" pitchFamily="18" charset="0"/>
              </a:rPr>
              <a:t>: Fast unsupervised anomaly detection with generative adversarial networks,” Medical Image Analysis, 2019</a:t>
            </a:r>
            <a:endParaRPr lang="LID4096" sz="1200" dirty="0"/>
          </a:p>
        </p:txBody>
      </p:sp>
    </p:spTree>
    <p:extLst>
      <p:ext uri="{BB962C8B-B14F-4D97-AF65-F5344CB8AC3E}">
        <p14:creationId xmlns:p14="http://schemas.microsoft.com/office/powerpoint/2010/main" val="3571693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77907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Related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7614585" cy="707886"/>
          </a:xfrm>
          <a:prstGeom prst="rect">
            <a:avLst/>
          </a:prstGeom>
          <a:noFill/>
        </p:spPr>
        <p:txBody>
          <a:bodyPr wrap="none" rtlCol="0">
            <a:spAutoFit/>
          </a:bodyPr>
          <a:lstStyle/>
          <a:p>
            <a:r>
              <a:rPr lang="en" altLang="zh-TW" sz="4000" b="0" i="0" dirty="0">
                <a:effectLst/>
              </a:rPr>
              <a:t>ASC-Net </a:t>
            </a:r>
            <a:r>
              <a:rPr lang="en" altLang="zh-TW" sz="3000" dirty="0"/>
              <a:t>(</a:t>
            </a:r>
            <a:r>
              <a:rPr lang="en" altLang="zh-TW" sz="3000" i="1" dirty="0"/>
              <a:t>Dey, Raunak and Yi Hong</a:t>
            </a:r>
            <a:r>
              <a:rPr lang="en" altLang="zh-TW" sz="3000" i="1" dirty="0">
                <a:cs typeface="Times New Roman" panose="02020603050405020304" pitchFamily="18" charset="0"/>
              </a:rPr>
              <a:t>, </a:t>
            </a:r>
            <a:r>
              <a:rPr lang="en" altLang="zh-TW" sz="3000" b="0" i="1" dirty="0">
                <a:effectLst/>
                <a:cs typeface="Times New Roman" panose="02020603050405020304" pitchFamily="18" charset="0"/>
              </a:rPr>
              <a:t>2021</a:t>
            </a:r>
            <a:r>
              <a:rPr lang="en" altLang="zh-TW" sz="3000" b="0" dirty="0">
                <a:effectLst/>
              </a:rPr>
              <a:t>)</a:t>
            </a:r>
            <a:r>
              <a:rPr lang="en" altLang="zh-TW" sz="3000" b="0" i="1" dirty="0">
                <a:effectLst/>
              </a:rPr>
              <a:t> </a:t>
            </a:r>
            <a:r>
              <a:rPr lang="en" altLang="zh-TW" sz="3000" b="0" i="0" dirty="0">
                <a:effectLst/>
              </a:rPr>
              <a:t>[8]</a:t>
            </a:r>
            <a:endParaRPr kumimoji="1" lang="zh-TW" altLang="en-US" sz="3000" dirty="0">
              <a:cs typeface="Times New Roman" panose="02020603050405020304" pitchFamily="18" charset="0"/>
            </a:endParaRPr>
          </a:p>
        </p:txBody>
      </p:sp>
      <p:sp>
        <p:nvSpPr>
          <p:cNvPr id="8" name="投影片編號版面配置區 7">
            <a:extLst>
              <a:ext uri="{FF2B5EF4-FFF2-40B4-BE49-F238E27FC236}">
                <a16:creationId xmlns:a16="http://schemas.microsoft.com/office/drawing/2014/main" id="{E7EEE2E8-21A2-D9D0-CBF2-3F5D48CABFDC}"/>
              </a:ext>
            </a:extLst>
          </p:cNvPr>
          <p:cNvSpPr>
            <a:spLocks noGrp="1"/>
          </p:cNvSpPr>
          <p:nvPr>
            <p:ph type="sldNum" sz="quarter" idx="12"/>
          </p:nvPr>
        </p:nvSpPr>
        <p:spPr/>
        <p:txBody>
          <a:bodyPr/>
          <a:lstStyle/>
          <a:p>
            <a:fld id="{9A9354D6-262D-7940-B9DF-ED0362076AA6}" type="slidenum">
              <a:rPr kumimoji="1" lang="zh-TW" altLang="en-US" smtClean="0"/>
              <a:pPr/>
              <a:t>12</a:t>
            </a:fld>
            <a:endParaRPr kumimoji="1" lang="zh-TW" altLang="en-US" dirty="0"/>
          </a:p>
        </p:txBody>
      </p:sp>
      <p:pic>
        <p:nvPicPr>
          <p:cNvPr id="6" name="Picture 5">
            <a:extLst>
              <a:ext uri="{FF2B5EF4-FFF2-40B4-BE49-F238E27FC236}">
                <a16:creationId xmlns:a16="http://schemas.microsoft.com/office/drawing/2014/main" id="{7223A8CC-6E0A-44BC-AAB2-D89C46A03E47}"/>
              </a:ext>
            </a:extLst>
          </p:cNvPr>
          <p:cNvPicPr>
            <a:picLocks noChangeAspect="1"/>
          </p:cNvPicPr>
          <p:nvPr/>
        </p:nvPicPr>
        <p:blipFill>
          <a:blip r:embed="rId4"/>
          <a:stretch>
            <a:fillRect/>
          </a:stretch>
        </p:blipFill>
        <p:spPr>
          <a:xfrm>
            <a:off x="6653049" y="1479011"/>
            <a:ext cx="5538952" cy="3862848"/>
          </a:xfrm>
          <a:prstGeom prst="rect">
            <a:avLst/>
          </a:prstGeom>
        </p:spPr>
      </p:pic>
      <p:sp>
        <p:nvSpPr>
          <p:cNvPr id="2" name="TextBox 1">
            <a:extLst>
              <a:ext uri="{FF2B5EF4-FFF2-40B4-BE49-F238E27FC236}">
                <a16:creationId xmlns:a16="http://schemas.microsoft.com/office/drawing/2014/main" id="{0609A996-9E87-49F1-862B-7ACA3D329069}"/>
              </a:ext>
            </a:extLst>
          </p:cNvPr>
          <p:cNvSpPr txBox="1"/>
          <p:nvPr/>
        </p:nvSpPr>
        <p:spPr>
          <a:xfrm>
            <a:off x="505384" y="1271175"/>
            <a:ext cx="6328533"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Presented an adversarial framework for UAD, </a:t>
            </a:r>
            <a:r>
              <a:rPr lang="en-US" sz="2400" dirty="0">
                <a:solidFill>
                  <a:srgbClr val="C00000"/>
                </a:solidFill>
              </a:rPr>
              <a:t>eliminating the need for traditional image reconstruction </a:t>
            </a:r>
            <a:r>
              <a:rPr lang="en-US" sz="2400" dirty="0"/>
              <a:t>by directly focusing on anomaly detection.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Employs a decomposition approach, partitioning the image into two segments based on reference image distribution. (in and outside the distribution)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Leverages the discriminator to incorporate knowledge derived from the reference image distribution.</a:t>
            </a:r>
          </a:p>
        </p:txBody>
      </p:sp>
      <p:sp>
        <p:nvSpPr>
          <p:cNvPr id="9" name="TextBox 8">
            <a:extLst>
              <a:ext uri="{FF2B5EF4-FFF2-40B4-BE49-F238E27FC236}">
                <a16:creationId xmlns:a16="http://schemas.microsoft.com/office/drawing/2014/main" id="{D195A641-18F6-4CC7-A29F-E642E85E53F0}"/>
              </a:ext>
            </a:extLst>
          </p:cNvPr>
          <p:cNvSpPr txBox="1"/>
          <p:nvPr/>
        </p:nvSpPr>
        <p:spPr>
          <a:xfrm>
            <a:off x="-7738" y="6313712"/>
            <a:ext cx="6740134" cy="461665"/>
          </a:xfrm>
          <a:prstGeom prst="rect">
            <a:avLst/>
          </a:prstGeom>
          <a:noFill/>
        </p:spPr>
        <p:txBody>
          <a:bodyPr wrap="square" rtlCol="0">
            <a:spAutoFit/>
          </a:bodyPr>
          <a:lstStyle/>
          <a:p>
            <a:r>
              <a:rPr lang="en-US" sz="1200" b="0" i="0" dirty="0">
                <a:effectLst/>
                <a:latin typeface="Times New Roman" panose="02020603050405020304" pitchFamily="18" charset="0"/>
              </a:rPr>
              <a:t>[8] R. Dey and Y. Hong, “</a:t>
            </a:r>
            <a:r>
              <a:rPr lang="en-US" sz="1200" b="0" i="0" dirty="0" err="1">
                <a:effectLst/>
                <a:latin typeface="Times New Roman" panose="02020603050405020304" pitchFamily="18" charset="0"/>
              </a:rPr>
              <a:t>Ascnet</a:t>
            </a:r>
            <a:r>
              <a:rPr lang="en-US" sz="1200" b="0" i="0" dirty="0">
                <a:effectLst/>
                <a:latin typeface="Times New Roman" panose="02020603050405020304" pitchFamily="18" charset="0"/>
              </a:rPr>
              <a:t>: </a:t>
            </a:r>
            <a:r>
              <a:rPr lang="en-US" sz="1200" b="0" i="0" dirty="0" err="1">
                <a:effectLst/>
                <a:latin typeface="Times New Roman" panose="02020603050405020304" pitchFamily="18" charset="0"/>
              </a:rPr>
              <a:t>Adversarialbased</a:t>
            </a:r>
            <a:r>
              <a:rPr lang="en-US" sz="1200" b="0" i="0" dirty="0">
                <a:effectLst/>
                <a:latin typeface="Times New Roman" panose="02020603050405020304" pitchFamily="18" charset="0"/>
              </a:rPr>
              <a:t> selective network for unsupervised anomaly segmentation,” in Medical Image Computing and Computer Assisted Intervention – MICCAI 2021</a:t>
            </a:r>
            <a:endParaRPr lang="LID4096" sz="1200" dirty="0"/>
          </a:p>
        </p:txBody>
      </p:sp>
    </p:spTree>
    <p:extLst>
      <p:ext uri="{BB962C8B-B14F-4D97-AF65-F5344CB8AC3E}">
        <p14:creationId xmlns:p14="http://schemas.microsoft.com/office/powerpoint/2010/main" val="99417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77907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Related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10078080" cy="707886"/>
          </a:xfrm>
          <a:prstGeom prst="rect">
            <a:avLst/>
          </a:prstGeom>
          <a:noFill/>
        </p:spPr>
        <p:txBody>
          <a:bodyPr wrap="none" rtlCol="0">
            <a:spAutoFit/>
          </a:bodyPr>
          <a:lstStyle/>
          <a:p>
            <a:r>
              <a:rPr lang="en-US" sz="4000" dirty="0" err="1">
                <a:cs typeface="Times New Roman" panose="02020603050405020304" pitchFamily="18" charset="0"/>
              </a:rPr>
              <a:t>AnoDDPM</a:t>
            </a:r>
            <a:r>
              <a:rPr lang="en" altLang="zh-TW" sz="4000" dirty="0">
                <a:cs typeface="Times New Roman" panose="02020603050405020304" pitchFamily="18" charset="0"/>
              </a:rPr>
              <a:t> with Simplex Noise </a:t>
            </a:r>
            <a:r>
              <a:rPr lang="en" altLang="zh-TW" sz="3000" dirty="0">
                <a:cs typeface="Times New Roman" panose="02020603050405020304" pitchFamily="18" charset="0"/>
              </a:rPr>
              <a:t>(</a:t>
            </a:r>
            <a:r>
              <a:rPr lang="en" altLang="zh-TW" sz="3000" b="0" i="1" dirty="0">
                <a:effectLst/>
                <a:ea typeface="STLiti" panose="02010800040101010101" pitchFamily="2" charset="-122"/>
                <a:cs typeface="Times New Roman" panose="02020603050405020304" pitchFamily="18" charset="0"/>
              </a:rPr>
              <a:t>Wyatt et al., </a:t>
            </a:r>
            <a:r>
              <a:rPr lang="en" altLang="zh-TW" sz="3000" i="1" dirty="0">
                <a:ea typeface="STLiti" panose="02010800040101010101" pitchFamily="2" charset="-122"/>
                <a:cs typeface="Times New Roman" panose="02020603050405020304" pitchFamily="18" charset="0"/>
              </a:rPr>
              <a:t>2022</a:t>
            </a:r>
            <a:r>
              <a:rPr lang="en" altLang="zh-TW" sz="3000" dirty="0">
                <a:cs typeface="Times New Roman" panose="02020603050405020304" pitchFamily="18" charset="0"/>
              </a:rPr>
              <a:t>)</a:t>
            </a:r>
            <a:r>
              <a:rPr lang="en" altLang="zh-TW" sz="3000" i="1" dirty="0">
                <a:cs typeface="Times New Roman" panose="02020603050405020304" pitchFamily="18" charset="0"/>
              </a:rPr>
              <a:t> </a:t>
            </a:r>
            <a:r>
              <a:rPr lang="en" altLang="zh-TW" sz="3000" dirty="0">
                <a:cs typeface="Times New Roman" panose="02020603050405020304" pitchFamily="18" charset="0"/>
              </a:rPr>
              <a:t>[9]</a:t>
            </a:r>
            <a:endParaRPr kumimoji="1" lang="zh-TW" altLang="en-US" sz="3000" i="1" dirty="0">
              <a:cs typeface="Times New Roman" panose="02020603050405020304" pitchFamily="18" charset="0"/>
            </a:endParaRPr>
          </a:p>
        </p:txBody>
      </p:sp>
      <p:sp>
        <p:nvSpPr>
          <p:cNvPr id="11" name="投影片編號版面配置區 10">
            <a:extLst>
              <a:ext uri="{FF2B5EF4-FFF2-40B4-BE49-F238E27FC236}">
                <a16:creationId xmlns:a16="http://schemas.microsoft.com/office/drawing/2014/main" id="{00BB78A1-E6CC-28DD-BDF1-F056917E051E}"/>
              </a:ext>
            </a:extLst>
          </p:cNvPr>
          <p:cNvSpPr>
            <a:spLocks noGrp="1"/>
          </p:cNvSpPr>
          <p:nvPr>
            <p:ph type="sldNum" sz="quarter" idx="12"/>
          </p:nvPr>
        </p:nvSpPr>
        <p:spPr/>
        <p:txBody>
          <a:bodyPr/>
          <a:lstStyle/>
          <a:p>
            <a:fld id="{9A9354D6-262D-7940-B9DF-ED0362076AA6}" type="slidenum">
              <a:rPr kumimoji="1" lang="zh-TW" altLang="en-US" smtClean="0"/>
              <a:pPr/>
              <a:t>13</a:t>
            </a:fld>
            <a:endParaRPr kumimoji="1" lang="zh-TW" altLang="en-US" dirty="0"/>
          </a:p>
        </p:txBody>
      </p:sp>
      <p:pic>
        <p:nvPicPr>
          <p:cNvPr id="6" name="Picture 5">
            <a:extLst>
              <a:ext uri="{FF2B5EF4-FFF2-40B4-BE49-F238E27FC236}">
                <a16:creationId xmlns:a16="http://schemas.microsoft.com/office/drawing/2014/main" id="{F49AEC7C-F87B-46B9-9880-0FEBCE2BAB1F}"/>
              </a:ext>
            </a:extLst>
          </p:cNvPr>
          <p:cNvPicPr>
            <a:picLocks noChangeAspect="1"/>
          </p:cNvPicPr>
          <p:nvPr/>
        </p:nvPicPr>
        <p:blipFill>
          <a:blip r:embed="rId4"/>
          <a:stretch>
            <a:fillRect/>
          </a:stretch>
        </p:blipFill>
        <p:spPr>
          <a:xfrm>
            <a:off x="7367752" y="1111756"/>
            <a:ext cx="4824248" cy="4277462"/>
          </a:xfrm>
          <a:prstGeom prst="rect">
            <a:avLst/>
          </a:prstGeom>
        </p:spPr>
      </p:pic>
      <p:sp>
        <p:nvSpPr>
          <p:cNvPr id="3" name="TextBox 2">
            <a:extLst>
              <a:ext uri="{FF2B5EF4-FFF2-40B4-BE49-F238E27FC236}">
                <a16:creationId xmlns:a16="http://schemas.microsoft.com/office/drawing/2014/main" id="{25788D9C-F283-4EE6-9586-710734D884ED}"/>
              </a:ext>
            </a:extLst>
          </p:cNvPr>
          <p:cNvSpPr txBox="1"/>
          <p:nvPr/>
        </p:nvSpPr>
        <p:spPr>
          <a:xfrm>
            <a:off x="717795" y="1536174"/>
            <a:ext cx="6415548"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Presented the utilization of denoising diffusion probabilistic models alongside an innovative partial diffusion anomaly detection technique.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Leverages </a:t>
            </a:r>
            <a:r>
              <a:rPr lang="en-US" sz="2400" dirty="0">
                <a:solidFill>
                  <a:srgbClr val="C00000"/>
                </a:solidFill>
              </a:rPr>
              <a:t>multi-scale (multi-octave) simplex noise</a:t>
            </a:r>
            <a:r>
              <a:rPr lang="en-US" sz="2400" dirty="0"/>
              <a:t> to enable larger anomalous regions to be reconstructed as healthy areas due to its generation of coherent or structured randomness, in contrast to conventional white noise.</a:t>
            </a:r>
            <a:endParaRPr lang="LID4096" sz="2400" dirty="0"/>
          </a:p>
        </p:txBody>
      </p:sp>
      <p:sp>
        <p:nvSpPr>
          <p:cNvPr id="9" name="TextBox 8">
            <a:extLst>
              <a:ext uri="{FF2B5EF4-FFF2-40B4-BE49-F238E27FC236}">
                <a16:creationId xmlns:a16="http://schemas.microsoft.com/office/drawing/2014/main" id="{04E0E175-E014-4261-A19E-7480B23F4450}"/>
              </a:ext>
            </a:extLst>
          </p:cNvPr>
          <p:cNvSpPr txBox="1"/>
          <p:nvPr/>
        </p:nvSpPr>
        <p:spPr>
          <a:xfrm>
            <a:off x="0" y="6308078"/>
            <a:ext cx="6812782" cy="461665"/>
          </a:xfrm>
          <a:prstGeom prst="rect">
            <a:avLst/>
          </a:prstGeom>
          <a:noFill/>
        </p:spPr>
        <p:txBody>
          <a:bodyPr wrap="square" rtlCol="0">
            <a:spAutoFit/>
          </a:bodyPr>
          <a:lstStyle/>
          <a:p>
            <a:r>
              <a:rPr lang="en-US" sz="1200" b="0" i="0" dirty="0">
                <a:effectLst/>
                <a:latin typeface="Times New Roman" panose="02020603050405020304" pitchFamily="18" charset="0"/>
              </a:rPr>
              <a:t>[9] Wyatt et al., “</a:t>
            </a:r>
            <a:r>
              <a:rPr lang="en-US" sz="1200" b="0" i="0" dirty="0" err="1">
                <a:effectLst/>
                <a:latin typeface="Times New Roman" panose="02020603050405020304" pitchFamily="18" charset="0"/>
              </a:rPr>
              <a:t>Anoddpm</a:t>
            </a:r>
            <a:r>
              <a:rPr lang="en-US" sz="1200" b="0" i="0" dirty="0">
                <a:effectLst/>
                <a:latin typeface="Times New Roman" panose="02020603050405020304" pitchFamily="18" charset="0"/>
              </a:rPr>
              <a:t>: Anomaly detection with denoising diffusion probabilistic models using simplex noise,” 2022 IEEE/CVF Conference on Computer Vision and Pattern Recognition Workshops (CVPRW)</a:t>
            </a:r>
            <a:endParaRPr lang="LID4096" sz="1200" dirty="0"/>
          </a:p>
        </p:txBody>
      </p:sp>
    </p:spTree>
    <p:extLst>
      <p:ext uri="{BB962C8B-B14F-4D97-AF65-F5344CB8AC3E}">
        <p14:creationId xmlns:p14="http://schemas.microsoft.com/office/powerpoint/2010/main" val="2362986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77907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Related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5383590" cy="830997"/>
          </a:xfrm>
          <a:prstGeom prst="rect">
            <a:avLst/>
          </a:prstGeom>
          <a:noFill/>
        </p:spPr>
        <p:txBody>
          <a:bodyPr wrap="none" rtlCol="0">
            <a:spAutoFit/>
          </a:bodyPr>
          <a:lstStyle/>
          <a:p>
            <a:r>
              <a:rPr lang="en-US" sz="4000" dirty="0">
                <a:cs typeface="Times New Roman" panose="02020603050405020304" pitchFamily="18" charset="0"/>
              </a:rPr>
              <a:t>DAE</a:t>
            </a:r>
            <a:r>
              <a:rPr lang="en" altLang="zh-TW" sz="4800" dirty="0">
                <a:cs typeface="Times New Roman" panose="02020603050405020304" pitchFamily="18" charset="0"/>
              </a:rPr>
              <a:t> </a:t>
            </a:r>
            <a:r>
              <a:rPr lang="en" altLang="zh-TW" sz="3000" dirty="0">
                <a:cs typeface="Times New Roman" panose="02020603050405020304" pitchFamily="18" charset="0"/>
              </a:rPr>
              <a:t>(</a:t>
            </a:r>
            <a:r>
              <a:rPr lang="en" altLang="zh-TW" sz="3000" b="0" i="1" dirty="0">
                <a:effectLst/>
                <a:ea typeface="STLiti" panose="02010800040101010101" pitchFamily="2" charset="-122"/>
                <a:cs typeface="Times New Roman" panose="02020603050405020304" pitchFamily="18" charset="0"/>
              </a:rPr>
              <a:t>Kascenas et al., </a:t>
            </a:r>
            <a:r>
              <a:rPr lang="en" altLang="zh-TW" sz="3000" i="1" dirty="0">
                <a:ea typeface="STLiti" panose="02010800040101010101" pitchFamily="2" charset="-122"/>
                <a:cs typeface="Times New Roman" panose="02020603050405020304" pitchFamily="18" charset="0"/>
              </a:rPr>
              <a:t>2022</a:t>
            </a:r>
            <a:r>
              <a:rPr lang="en" altLang="zh-TW" sz="3000" dirty="0">
                <a:cs typeface="Times New Roman" panose="02020603050405020304" pitchFamily="18" charset="0"/>
              </a:rPr>
              <a:t>)</a:t>
            </a:r>
            <a:r>
              <a:rPr lang="en" altLang="zh-TW" sz="3000" i="1" dirty="0">
                <a:cs typeface="Times New Roman" panose="02020603050405020304" pitchFamily="18" charset="0"/>
              </a:rPr>
              <a:t> </a:t>
            </a:r>
            <a:r>
              <a:rPr lang="en" altLang="zh-TW" sz="3000" dirty="0">
                <a:cs typeface="Times New Roman" panose="02020603050405020304" pitchFamily="18" charset="0"/>
              </a:rPr>
              <a:t>[10]</a:t>
            </a:r>
            <a:endParaRPr kumimoji="1" lang="zh-TW" altLang="en-US" sz="3000" i="1" dirty="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D8DDD04D-70FE-B00D-A762-142BF578811A}"/>
              </a:ext>
            </a:extLst>
          </p:cNvPr>
          <p:cNvSpPr>
            <a:spLocks noGrp="1"/>
          </p:cNvSpPr>
          <p:nvPr>
            <p:ph type="sldNum" sz="quarter" idx="12"/>
          </p:nvPr>
        </p:nvSpPr>
        <p:spPr/>
        <p:txBody>
          <a:bodyPr/>
          <a:lstStyle/>
          <a:p>
            <a:fld id="{9A9354D6-262D-7940-B9DF-ED0362076AA6}" type="slidenum">
              <a:rPr kumimoji="1" lang="zh-TW" altLang="en-US" smtClean="0"/>
              <a:pPr/>
              <a:t>14</a:t>
            </a:fld>
            <a:endParaRPr kumimoji="1" lang="zh-TW" altLang="en-US" dirty="0"/>
          </a:p>
        </p:txBody>
      </p:sp>
      <p:pic>
        <p:nvPicPr>
          <p:cNvPr id="3" name="Picture 2">
            <a:extLst>
              <a:ext uri="{FF2B5EF4-FFF2-40B4-BE49-F238E27FC236}">
                <a16:creationId xmlns:a16="http://schemas.microsoft.com/office/drawing/2014/main" id="{269A2F54-DC03-49BF-BFB4-5025717C4031}"/>
              </a:ext>
            </a:extLst>
          </p:cNvPr>
          <p:cNvPicPr>
            <a:picLocks noChangeAspect="1"/>
          </p:cNvPicPr>
          <p:nvPr/>
        </p:nvPicPr>
        <p:blipFill>
          <a:blip r:embed="rId4"/>
          <a:stretch>
            <a:fillRect/>
          </a:stretch>
        </p:blipFill>
        <p:spPr>
          <a:xfrm>
            <a:off x="5537243" y="3429000"/>
            <a:ext cx="5900517" cy="3193411"/>
          </a:xfrm>
          <a:prstGeom prst="rect">
            <a:avLst/>
          </a:prstGeom>
        </p:spPr>
      </p:pic>
      <p:sp>
        <p:nvSpPr>
          <p:cNvPr id="6" name="TextBox 5">
            <a:extLst>
              <a:ext uri="{FF2B5EF4-FFF2-40B4-BE49-F238E27FC236}">
                <a16:creationId xmlns:a16="http://schemas.microsoft.com/office/drawing/2014/main" id="{07CA77E6-6C4A-4E3B-A0DE-BA11D1709392}"/>
              </a:ext>
            </a:extLst>
          </p:cNvPr>
          <p:cNvSpPr txBox="1"/>
          <p:nvPr/>
        </p:nvSpPr>
        <p:spPr>
          <a:xfrm>
            <a:off x="1553497" y="1598630"/>
            <a:ext cx="9085006"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Demonstrated the effectiveness of </a:t>
            </a:r>
            <a:r>
              <a:rPr lang="en-US" sz="2400" dirty="0">
                <a:solidFill>
                  <a:srgbClr val="C00000"/>
                </a:solidFill>
              </a:rPr>
              <a:t>DAE with coarse noise</a:t>
            </a:r>
            <a:r>
              <a:rPr lang="en-US" sz="2400" dirty="0"/>
              <a:t> compared to traditional pixel/voxel-level noise in UAD task.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Incorporated noise into the healthy image foreground, enabling the network to learn noise removal and image reconstruction.</a:t>
            </a:r>
            <a:endParaRPr lang="LID4096" sz="2400" dirty="0"/>
          </a:p>
        </p:txBody>
      </p:sp>
      <p:sp>
        <p:nvSpPr>
          <p:cNvPr id="9" name="TextBox 8">
            <a:extLst>
              <a:ext uri="{FF2B5EF4-FFF2-40B4-BE49-F238E27FC236}">
                <a16:creationId xmlns:a16="http://schemas.microsoft.com/office/drawing/2014/main" id="{F35ED5B2-9A52-4741-B280-D1215AD21958}"/>
              </a:ext>
            </a:extLst>
          </p:cNvPr>
          <p:cNvSpPr txBox="1"/>
          <p:nvPr/>
        </p:nvSpPr>
        <p:spPr>
          <a:xfrm>
            <a:off x="0" y="6289355"/>
            <a:ext cx="5537243" cy="461665"/>
          </a:xfrm>
          <a:prstGeom prst="rect">
            <a:avLst/>
          </a:prstGeom>
          <a:noFill/>
        </p:spPr>
        <p:txBody>
          <a:bodyPr wrap="square" rtlCol="0">
            <a:spAutoFit/>
          </a:bodyPr>
          <a:lstStyle/>
          <a:p>
            <a:r>
              <a:rPr lang="en-US" sz="1200" b="0" i="0" dirty="0">
                <a:effectLst/>
                <a:latin typeface="Times New Roman" panose="02020603050405020304" pitchFamily="18" charset="0"/>
              </a:rPr>
              <a:t>[10] </a:t>
            </a:r>
            <a:r>
              <a:rPr lang="en-US" sz="1200" b="0" i="0" dirty="0" err="1">
                <a:effectLst/>
                <a:latin typeface="Times New Roman" panose="02020603050405020304" pitchFamily="18" charset="0"/>
              </a:rPr>
              <a:t>Kascenas</a:t>
            </a:r>
            <a:r>
              <a:rPr lang="en-US" sz="1200" dirty="0">
                <a:latin typeface="Times New Roman" panose="02020603050405020304" pitchFamily="18" charset="0"/>
              </a:rPr>
              <a:t> et al.</a:t>
            </a:r>
            <a:r>
              <a:rPr lang="en-US" sz="1200" b="0" i="0" dirty="0">
                <a:effectLst/>
                <a:latin typeface="Times New Roman" panose="02020603050405020304" pitchFamily="18" charset="0"/>
              </a:rPr>
              <a:t>, “Denoising autoencoders for unsupervised anomaly detection in brain </a:t>
            </a:r>
            <a:r>
              <a:rPr lang="en-US" sz="1200" b="0" i="0" dirty="0" err="1">
                <a:effectLst/>
                <a:latin typeface="Times New Roman" panose="02020603050405020304" pitchFamily="18" charset="0"/>
              </a:rPr>
              <a:t>mri</a:t>
            </a:r>
            <a:r>
              <a:rPr lang="en-US" sz="1200" b="0" i="0" dirty="0">
                <a:effectLst/>
                <a:latin typeface="Times New Roman" panose="02020603050405020304" pitchFamily="18" charset="0"/>
              </a:rPr>
              <a:t>,” in International Conference on Medical Imaging with Deep Learning, 2022</a:t>
            </a:r>
            <a:endParaRPr lang="LID4096" sz="1200" dirty="0"/>
          </a:p>
        </p:txBody>
      </p:sp>
    </p:spTree>
    <p:extLst>
      <p:ext uri="{BB962C8B-B14F-4D97-AF65-F5344CB8AC3E}">
        <p14:creationId xmlns:p14="http://schemas.microsoft.com/office/powerpoint/2010/main" val="437148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77907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Related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9760981" cy="1169551"/>
          </a:xfrm>
          <a:prstGeom prst="rect">
            <a:avLst/>
          </a:prstGeom>
          <a:noFill/>
        </p:spPr>
        <p:txBody>
          <a:bodyPr wrap="square" rtlCol="0">
            <a:spAutoFit/>
          </a:bodyPr>
          <a:lstStyle/>
          <a:p>
            <a:r>
              <a:rPr lang="en-US" sz="4000" dirty="0">
                <a:cs typeface="Times New Roman" panose="02020603050405020304" pitchFamily="18" charset="0"/>
              </a:rPr>
              <a:t>Incorporating Deep Metric Learning on VAE </a:t>
            </a:r>
            <a:r>
              <a:rPr lang="en" altLang="zh-TW" sz="3000" dirty="0">
                <a:cs typeface="Times New Roman" panose="02020603050405020304" pitchFamily="18" charset="0"/>
              </a:rPr>
              <a:t>(</a:t>
            </a:r>
            <a:r>
              <a:rPr lang="en-US" altLang="zh-TW" sz="3000" b="0" i="1" dirty="0">
                <a:effectLst/>
                <a:ea typeface="STLiti" panose="02010800040101010101" pitchFamily="2" charset="-122"/>
                <a:cs typeface="Times New Roman" panose="02020603050405020304" pitchFamily="18" charset="0"/>
              </a:rPr>
              <a:t>Haque et al., </a:t>
            </a:r>
            <a:r>
              <a:rPr lang="en" altLang="zh-TW" sz="3000" i="1" dirty="0">
                <a:ea typeface="STLiti" panose="02010800040101010101" pitchFamily="2" charset="-122"/>
                <a:cs typeface="Times New Roman" panose="02020603050405020304" pitchFamily="18" charset="0"/>
              </a:rPr>
              <a:t>2018</a:t>
            </a:r>
            <a:r>
              <a:rPr lang="en" altLang="zh-TW" sz="3000" dirty="0">
                <a:cs typeface="Times New Roman" panose="02020603050405020304" pitchFamily="18" charset="0"/>
              </a:rPr>
              <a:t>) [11]</a:t>
            </a:r>
            <a:endParaRPr kumimoji="1" lang="zh-TW" altLang="en-US" sz="3000" dirty="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D8DDD04D-70FE-B00D-A762-142BF578811A}"/>
              </a:ext>
            </a:extLst>
          </p:cNvPr>
          <p:cNvSpPr>
            <a:spLocks noGrp="1"/>
          </p:cNvSpPr>
          <p:nvPr>
            <p:ph type="sldNum" sz="quarter" idx="12"/>
          </p:nvPr>
        </p:nvSpPr>
        <p:spPr/>
        <p:txBody>
          <a:bodyPr/>
          <a:lstStyle/>
          <a:p>
            <a:fld id="{9A9354D6-262D-7940-B9DF-ED0362076AA6}" type="slidenum">
              <a:rPr kumimoji="1" lang="zh-TW" altLang="en-US" smtClean="0"/>
              <a:pPr/>
              <a:t>15</a:t>
            </a:fld>
            <a:endParaRPr kumimoji="1" lang="zh-TW" altLang="en-US" dirty="0"/>
          </a:p>
        </p:txBody>
      </p:sp>
      <p:pic>
        <p:nvPicPr>
          <p:cNvPr id="3" name="Picture 2">
            <a:extLst>
              <a:ext uri="{FF2B5EF4-FFF2-40B4-BE49-F238E27FC236}">
                <a16:creationId xmlns:a16="http://schemas.microsoft.com/office/drawing/2014/main" id="{B38832B9-74EC-468C-B1F7-D041BD2495A1}"/>
              </a:ext>
            </a:extLst>
          </p:cNvPr>
          <p:cNvPicPr>
            <a:picLocks noChangeAspect="1"/>
          </p:cNvPicPr>
          <p:nvPr/>
        </p:nvPicPr>
        <p:blipFill>
          <a:blip r:embed="rId4"/>
          <a:stretch>
            <a:fillRect/>
          </a:stretch>
        </p:blipFill>
        <p:spPr>
          <a:xfrm>
            <a:off x="3283548" y="3862988"/>
            <a:ext cx="5624903" cy="2858486"/>
          </a:xfrm>
          <a:prstGeom prst="rect">
            <a:avLst/>
          </a:prstGeom>
        </p:spPr>
      </p:pic>
      <p:sp>
        <p:nvSpPr>
          <p:cNvPr id="2" name="TextBox 1">
            <a:extLst>
              <a:ext uri="{FF2B5EF4-FFF2-40B4-BE49-F238E27FC236}">
                <a16:creationId xmlns:a16="http://schemas.microsoft.com/office/drawing/2014/main" id="{2B22CCB2-D58D-4A0C-AC78-082F5B702A0A}"/>
              </a:ext>
            </a:extLst>
          </p:cNvPr>
          <p:cNvSpPr txBox="1"/>
          <p:nvPr/>
        </p:nvSpPr>
        <p:spPr>
          <a:xfrm>
            <a:off x="1510667" y="1599374"/>
            <a:ext cx="9170664" cy="2677656"/>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rPr>
              <a:t>Demonstrated the efficacy of the Triplet-based Variational Autoencoder (</a:t>
            </a:r>
            <a:r>
              <a:rPr lang="en-US" sz="2400" b="0" i="0" dirty="0">
                <a:solidFill>
                  <a:srgbClr val="C00000"/>
                </a:solidFill>
                <a:effectLst/>
              </a:rPr>
              <a:t>TVAE</a:t>
            </a:r>
            <a:r>
              <a:rPr lang="en-US" sz="2400" b="0" i="0" dirty="0">
                <a:effectLst/>
              </a:rPr>
              <a:t>) in </a:t>
            </a:r>
            <a:r>
              <a:rPr lang="en-US" sz="2400" b="0" i="0" dirty="0">
                <a:solidFill>
                  <a:srgbClr val="C00000"/>
                </a:solidFill>
                <a:effectLst/>
              </a:rPr>
              <a:t>capturing intricate details</a:t>
            </a:r>
            <a:r>
              <a:rPr lang="en-US" sz="2400" b="0" i="0" dirty="0">
                <a:effectLst/>
              </a:rPr>
              <a:t> within the </a:t>
            </a:r>
            <a:r>
              <a:rPr lang="en-US" sz="2400" b="0" i="0" dirty="0">
                <a:solidFill>
                  <a:srgbClr val="C00000"/>
                </a:solidFill>
                <a:effectLst/>
              </a:rPr>
              <a:t>latent embedding</a:t>
            </a:r>
            <a:r>
              <a:rPr lang="en-US" sz="2400" b="0" i="0" dirty="0">
                <a:effectLst/>
              </a:rPr>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0" i="0" dirty="0">
                <a:effectLst/>
              </a:rPr>
              <a:t>Network is trained to minimize the upper-bound on the expected negative log-likelihood of data and triplet loss on the mean vectors of VAE simultaneously.</a:t>
            </a:r>
          </a:p>
        </p:txBody>
      </p:sp>
      <p:sp>
        <p:nvSpPr>
          <p:cNvPr id="9" name="TextBox 8">
            <a:extLst>
              <a:ext uri="{FF2B5EF4-FFF2-40B4-BE49-F238E27FC236}">
                <a16:creationId xmlns:a16="http://schemas.microsoft.com/office/drawing/2014/main" id="{5B73C6A6-29AD-4E6E-B766-28F4DEDCB850}"/>
              </a:ext>
            </a:extLst>
          </p:cNvPr>
          <p:cNvSpPr txBox="1"/>
          <p:nvPr/>
        </p:nvSpPr>
        <p:spPr>
          <a:xfrm>
            <a:off x="0" y="6329554"/>
            <a:ext cx="4722725" cy="461665"/>
          </a:xfrm>
          <a:prstGeom prst="rect">
            <a:avLst/>
          </a:prstGeom>
          <a:noFill/>
        </p:spPr>
        <p:txBody>
          <a:bodyPr wrap="square" rtlCol="0">
            <a:spAutoFit/>
          </a:bodyPr>
          <a:lstStyle/>
          <a:p>
            <a:r>
              <a:rPr lang="en-US" sz="1200" b="0" i="0" dirty="0">
                <a:effectLst/>
                <a:latin typeface="Times New Roman" panose="02020603050405020304" pitchFamily="18" charset="0"/>
              </a:rPr>
              <a:t>[11] H</a:t>
            </a:r>
            <a:r>
              <a:rPr lang="en-US" sz="1200" dirty="0">
                <a:latin typeface="Times New Roman" panose="02020603050405020304" pitchFamily="18" charset="0"/>
              </a:rPr>
              <a:t>aque et al.</a:t>
            </a:r>
            <a:r>
              <a:rPr lang="en-US" sz="1200" b="0" i="0" dirty="0">
                <a:effectLst/>
                <a:latin typeface="Times New Roman" panose="02020603050405020304" pitchFamily="18" charset="0"/>
              </a:rPr>
              <a:t>, “</a:t>
            </a:r>
            <a:r>
              <a:rPr lang="en-US" sz="1200" b="0" i="0" dirty="0" err="1">
                <a:effectLst/>
                <a:latin typeface="Times New Roman" panose="02020603050405020304" pitchFamily="18" charset="0"/>
              </a:rPr>
              <a:t>Tvae</a:t>
            </a:r>
            <a:r>
              <a:rPr lang="en-US" sz="1200" b="0" i="0" dirty="0">
                <a:effectLst/>
                <a:latin typeface="Times New Roman" panose="02020603050405020304" pitchFamily="18" charset="0"/>
              </a:rPr>
              <a:t>: </a:t>
            </a:r>
            <a:r>
              <a:rPr lang="en-US" sz="1200" b="0" i="0" dirty="0" err="1">
                <a:effectLst/>
                <a:latin typeface="Times New Roman" panose="02020603050405020304" pitchFamily="18" charset="0"/>
              </a:rPr>
              <a:t>Tripletbased</a:t>
            </a:r>
            <a:r>
              <a:rPr lang="en-US" sz="1200" b="0" i="0" dirty="0">
                <a:effectLst/>
                <a:latin typeface="Times New Roman" panose="02020603050405020304" pitchFamily="18" charset="0"/>
              </a:rPr>
              <a:t> variational autoencoder using metric learning,” </a:t>
            </a:r>
            <a:r>
              <a:rPr lang="en-US" sz="1200" b="0" i="0" dirty="0" err="1">
                <a:effectLst/>
                <a:latin typeface="Times New Roman" panose="02020603050405020304" pitchFamily="18" charset="0"/>
              </a:rPr>
              <a:t>ArXiv</a:t>
            </a:r>
            <a:r>
              <a:rPr lang="en-US" sz="1200" b="0" i="0" dirty="0">
                <a:effectLst/>
                <a:latin typeface="Times New Roman" panose="02020603050405020304" pitchFamily="18" charset="0"/>
              </a:rPr>
              <a:t>, vol. abs/1802.04403, 2018</a:t>
            </a:r>
            <a:endParaRPr lang="LID4096" sz="1200" dirty="0"/>
          </a:p>
        </p:txBody>
      </p:sp>
    </p:spTree>
    <p:extLst>
      <p:ext uri="{BB962C8B-B14F-4D97-AF65-F5344CB8AC3E}">
        <p14:creationId xmlns:p14="http://schemas.microsoft.com/office/powerpoint/2010/main" val="294734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77907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Related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5" y="492218"/>
            <a:ext cx="11177797" cy="1169551"/>
          </a:xfrm>
          <a:prstGeom prst="rect">
            <a:avLst/>
          </a:prstGeom>
          <a:noFill/>
        </p:spPr>
        <p:txBody>
          <a:bodyPr wrap="square" rtlCol="0">
            <a:spAutoFit/>
          </a:bodyPr>
          <a:lstStyle/>
          <a:p>
            <a:r>
              <a:rPr lang="en-US" sz="4000" dirty="0">
                <a:cs typeface="Times New Roman" panose="02020603050405020304" pitchFamily="18" charset="0"/>
              </a:rPr>
              <a:t>Attention Module for Medical Image Segmentation</a:t>
            </a:r>
            <a:r>
              <a:rPr lang="en" altLang="zh-TW" sz="3000" dirty="0">
                <a:cs typeface="Times New Roman" panose="02020603050405020304" pitchFamily="18" charset="0"/>
              </a:rPr>
              <a:t> (</a:t>
            </a:r>
            <a:r>
              <a:rPr lang="en-US" altLang="zh-TW" sz="3000" b="0" i="1" dirty="0">
                <a:effectLst/>
                <a:ea typeface="STLiti" panose="02010800040101010101" pitchFamily="2" charset="-122"/>
                <a:cs typeface="Times New Roman" panose="02020603050405020304" pitchFamily="18" charset="0"/>
              </a:rPr>
              <a:t>Haque et al., </a:t>
            </a:r>
            <a:r>
              <a:rPr lang="en" altLang="zh-TW" sz="3000" i="1" dirty="0">
                <a:ea typeface="STLiti" panose="02010800040101010101" pitchFamily="2" charset="-122"/>
                <a:cs typeface="Times New Roman" panose="02020603050405020304" pitchFamily="18" charset="0"/>
              </a:rPr>
              <a:t>2018</a:t>
            </a:r>
            <a:r>
              <a:rPr lang="en" altLang="zh-TW" sz="3000" dirty="0">
                <a:cs typeface="Times New Roman" panose="02020603050405020304" pitchFamily="18" charset="0"/>
              </a:rPr>
              <a:t>) [12]</a:t>
            </a:r>
            <a:endParaRPr kumimoji="1" lang="zh-TW" altLang="en-US" sz="3000" dirty="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D8DDD04D-70FE-B00D-A762-142BF578811A}"/>
              </a:ext>
            </a:extLst>
          </p:cNvPr>
          <p:cNvSpPr>
            <a:spLocks noGrp="1"/>
          </p:cNvSpPr>
          <p:nvPr>
            <p:ph type="sldNum" sz="quarter" idx="12"/>
          </p:nvPr>
        </p:nvSpPr>
        <p:spPr/>
        <p:txBody>
          <a:bodyPr/>
          <a:lstStyle/>
          <a:p>
            <a:fld id="{9A9354D6-262D-7940-B9DF-ED0362076AA6}" type="slidenum">
              <a:rPr kumimoji="1" lang="zh-TW" altLang="en-US" smtClean="0"/>
              <a:pPr/>
              <a:t>16</a:t>
            </a:fld>
            <a:endParaRPr kumimoji="1" lang="zh-TW" altLang="en-US" dirty="0"/>
          </a:p>
        </p:txBody>
      </p:sp>
      <p:sp>
        <p:nvSpPr>
          <p:cNvPr id="2" name="TextBox 1">
            <a:extLst>
              <a:ext uri="{FF2B5EF4-FFF2-40B4-BE49-F238E27FC236}">
                <a16:creationId xmlns:a16="http://schemas.microsoft.com/office/drawing/2014/main" id="{7C2B2F98-5FF0-47BF-8821-2043F7422F4C}"/>
              </a:ext>
            </a:extLst>
          </p:cNvPr>
          <p:cNvSpPr txBox="1"/>
          <p:nvPr/>
        </p:nvSpPr>
        <p:spPr>
          <a:xfrm>
            <a:off x="1564450" y="1579094"/>
            <a:ext cx="9063100" cy="3416320"/>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rPr>
              <a:t>Integrated a U-shaped architecture for image segmentation with self- and cross-attention mechanisms from Transformers.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self-attention module facilitates comprehensive interactions among encoder features.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cross attention in skip connections enhances spatial precision in the U-Net decoder by discerning and excluding non-semantic features.</a:t>
            </a:r>
            <a:endParaRPr lang="LID4096" sz="2400" dirty="0"/>
          </a:p>
        </p:txBody>
      </p:sp>
      <p:pic>
        <p:nvPicPr>
          <p:cNvPr id="6" name="Picture 5">
            <a:extLst>
              <a:ext uri="{FF2B5EF4-FFF2-40B4-BE49-F238E27FC236}">
                <a16:creationId xmlns:a16="http://schemas.microsoft.com/office/drawing/2014/main" id="{F0152B18-A7F3-43DE-9858-4D88664D53E8}"/>
              </a:ext>
            </a:extLst>
          </p:cNvPr>
          <p:cNvPicPr>
            <a:picLocks noChangeAspect="1"/>
          </p:cNvPicPr>
          <p:nvPr/>
        </p:nvPicPr>
        <p:blipFill>
          <a:blip r:embed="rId4"/>
          <a:stretch>
            <a:fillRect/>
          </a:stretch>
        </p:blipFill>
        <p:spPr>
          <a:xfrm>
            <a:off x="5291100" y="4703574"/>
            <a:ext cx="6319616" cy="2008651"/>
          </a:xfrm>
          <a:prstGeom prst="rect">
            <a:avLst/>
          </a:prstGeom>
        </p:spPr>
      </p:pic>
      <p:sp>
        <p:nvSpPr>
          <p:cNvPr id="9" name="TextBox 8">
            <a:extLst>
              <a:ext uri="{FF2B5EF4-FFF2-40B4-BE49-F238E27FC236}">
                <a16:creationId xmlns:a16="http://schemas.microsoft.com/office/drawing/2014/main" id="{A5941B6C-7D20-4D2B-AA53-2945E4FD6E76}"/>
              </a:ext>
            </a:extLst>
          </p:cNvPr>
          <p:cNvSpPr txBox="1"/>
          <p:nvPr/>
        </p:nvSpPr>
        <p:spPr>
          <a:xfrm>
            <a:off x="0" y="6104464"/>
            <a:ext cx="5291100" cy="646331"/>
          </a:xfrm>
          <a:prstGeom prst="rect">
            <a:avLst/>
          </a:prstGeom>
          <a:noFill/>
        </p:spPr>
        <p:txBody>
          <a:bodyPr wrap="square" rtlCol="0">
            <a:spAutoFit/>
          </a:bodyPr>
          <a:lstStyle/>
          <a:p>
            <a:r>
              <a:rPr lang="en-US" sz="1200" b="0" i="0" dirty="0">
                <a:effectLst/>
                <a:latin typeface="Times New Roman" panose="02020603050405020304" pitchFamily="18" charset="0"/>
              </a:rPr>
              <a:t>[12] Petit et al. U net transformer: Self and cross attention for medical image segmentation,” in Machine Learning in Medical Imaging: 12th International Workshop, MLMI 2021</a:t>
            </a:r>
            <a:endParaRPr lang="LID4096" sz="1200" dirty="0"/>
          </a:p>
        </p:txBody>
      </p:sp>
    </p:spTree>
    <p:extLst>
      <p:ext uri="{BB962C8B-B14F-4D97-AF65-F5344CB8AC3E}">
        <p14:creationId xmlns:p14="http://schemas.microsoft.com/office/powerpoint/2010/main" val="3891191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77907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Related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3007555" cy="707886"/>
          </a:xfrm>
          <a:prstGeom prst="rect">
            <a:avLst/>
          </a:prstGeom>
          <a:noFill/>
        </p:spPr>
        <p:txBody>
          <a:bodyPr wrap="none" rtlCol="0">
            <a:spAutoFit/>
          </a:bodyPr>
          <a:lstStyle/>
          <a:p>
            <a:r>
              <a:rPr lang="en-US" sz="4000" dirty="0">
                <a:latin typeface="Times New Roman" panose="02020603050405020304" pitchFamily="18" charset="0"/>
                <a:cs typeface="Times New Roman" panose="02020603050405020304" pitchFamily="18" charset="0"/>
              </a:rPr>
              <a:t>Contributions</a:t>
            </a:r>
            <a:endParaRPr kumimoji="1" lang="zh-TW" altLang="en-US" sz="30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D8DDD04D-70FE-B00D-A762-142BF578811A}"/>
              </a:ext>
            </a:extLst>
          </p:cNvPr>
          <p:cNvSpPr>
            <a:spLocks noGrp="1"/>
          </p:cNvSpPr>
          <p:nvPr>
            <p:ph type="sldNum" sz="quarter" idx="12"/>
          </p:nvPr>
        </p:nvSpPr>
        <p:spPr/>
        <p:txBody>
          <a:bodyPr/>
          <a:lstStyle/>
          <a:p>
            <a:fld id="{9A9354D6-262D-7940-B9DF-ED0362076AA6}" type="slidenum">
              <a:rPr kumimoji="1" lang="zh-TW" altLang="en-US" smtClean="0"/>
              <a:pPr/>
              <a:t>17</a:t>
            </a:fld>
            <a:endParaRPr kumimoji="1" lang="zh-TW" altLang="en-US" dirty="0"/>
          </a:p>
        </p:txBody>
      </p:sp>
      <p:sp>
        <p:nvSpPr>
          <p:cNvPr id="9" name="TextBox 8">
            <a:extLst>
              <a:ext uri="{FF2B5EF4-FFF2-40B4-BE49-F238E27FC236}">
                <a16:creationId xmlns:a16="http://schemas.microsoft.com/office/drawing/2014/main" id="{73290CAA-4249-4CFF-A75D-488C791BF5BF}"/>
              </a:ext>
            </a:extLst>
          </p:cNvPr>
          <p:cNvSpPr txBox="1"/>
          <p:nvPr/>
        </p:nvSpPr>
        <p:spPr>
          <a:xfrm>
            <a:off x="964273" y="1475519"/>
            <a:ext cx="9691027" cy="5262979"/>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Implemented a novel unsupervised training scheme </a:t>
            </a:r>
            <a:r>
              <a:rPr lang="en-US" sz="2400" b="0" i="0" dirty="0">
                <a:effectLst/>
              </a:rPr>
              <a:t>with metric learning</a:t>
            </a:r>
            <a:r>
              <a:rPr lang="en-US" sz="2400" dirty="0"/>
              <a:t> that surpasses the performance of the previous anomaly detection methods.</a:t>
            </a: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dirty="0"/>
              <a:t>W</a:t>
            </a:r>
            <a:r>
              <a:rPr lang="en-US" sz="2400" b="0" i="0" dirty="0">
                <a:effectLst/>
              </a:rPr>
              <a:t>e rectify a misconception in previous projection-based methods, which assumed that healthy regions would remain unchanged in the reconstructed output. This implied a significant similarity in latent space representations between lesion and lesion-free images.</a:t>
            </a:r>
          </a:p>
          <a:p>
            <a:pPr algn="just"/>
            <a:endParaRPr lang="en-US" sz="2400" dirty="0"/>
          </a:p>
          <a:p>
            <a:pPr marL="285750" indent="-285750" algn="just">
              <a:buFont typeface="Arial" panose="020B0604020202020204" pitchFamily="34" charset="0"/>
              <a:buChar char="•"/>
            </a:pPr>
            <a:r>
              <a:rPr lang="en-US" sz="2400" b="0" i="0" dirty="0">
                <a:effectLst/>
              </a:rPr>
              <a:t>Proposed a novel semantic-guided gated cross skip connection module to enhance the retrieval of low-level non-semantic information.</a:t>
            </a:r>
            <a:endParaRPr lang="LID4096" sz="2400" dirty="0"/>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b="0" i="0" dirty="0">
                <a:effectLst/>
              </a:rPr>
              <a:t>Explore the benefits of incorporating the structural similarity index as an supplementary training loss function.</a:t>
            </a:r>
            <a:endParaRPr lang="en-US" sz="2400" dirty="0"/>
          </a:p>
        </p:txBody>
      </p:sp>
    </p:spTree>
    <p:extLst>
      <p:ext uri="{BB962C8B-B14F-4D97-AF65-F5344CB8AC3E}">
        <p14:creationId xmlns:p14="http://schemas.microsoft.com/office/powerpoint/2010/main" val="1921426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0E7F6"/>
        </a:solidFill>
        <a:effectLst/>
      </p:bgPr>
    </p:bg>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23ECCEB-2EAD-F8F5-A957-DF7278598034}"/>
              </a:ext>
            </a:extLst>
          </p:cNvPr>
          <p:cNvSpPr txBox="1"/>
          <p:nvPr/>
        </p:nvSpPr>
        <p:spPr>
          <a:xfrm>
            <a:off x="4471206" y="2998110"/>
            <a:ext cx="6498895" cy="861774"/>
          </a:xfrm>
          <a:prstGeom prst="rect">
            <a:avLst/>
          </a:prstGeom>
          <a:noFill/>
        </p:spPr>
        <p:txBody>
          <a:bodyPr wrap="none" rtlCol="0">
            <a:spAutoFit/>
          </a:bodyPr>
          <a:lstStyle/>
          <a:p>
            <a:r>
              <a:rPr kumimoji="1" lang="en-US" altLang="zh-TW" sz="5000" dirty="0">
                <a:latin typeface="Calisto MT" panose="02040603050505030304" pitchFamily="18" charset="0"/>
              </a:rPr>
              <a:t>Materials and Methods</a:t>
            </a:r>
            <a:endParaRPr kumimoji="1" lang="zh-TW" altLang="en-US" sz="5000" dirty="0">
              <a:latin typeface="Calisto MT" panose="02040603050505030304" pitchFamily="18" charset="0"/>
            </a:endParaRPr>
          </a:p>
        </p:txBody>
      </p:sp>
      <p:grpSp>
        <p:nvGrpSpPr>
          <p:cNvPr id="5" name="群組 4">
            <a:extLst>
              <a:ext uri="{FF2B5EF4-FFF2-40B4-BE49-F238E27FC236}">
                <a16:creationId xmlns:a16="http://schemas.microsoft.com/office/drawing/2014/main" id="{2B46341F-DA95-82E9-4E2C-D602753AE2F5}"/>
              </a:ext>
            </a:extLst>
          </p:cNvPr>
          <p:cNvGrpSpPr/>
          <p:nvPr/>
        </p:nvGrpSpPr>
        <p:grpSpPr>
          <a:xfrm>
            <a:off x="904578" y="1455737"/>
            <a:ext cx="3946526" cy="3946526"/>
            <a:chOff x="779887" y="1455737"/>
            <a:chExt cx="3946526" cy="3946526"/>
          </a:xfrm>
        </p:grpSpPr>
        <p:sp>
          <p:nvSpPr>
            <p:cNvPr id="10" name="橢圓 9">
              <a:extLst>
                <a:ext uri="{FF2B5EF4-FFF2-40B4-BE49-F238E27FC236}">
                  <a16:creationId xmlns:a16="http://schemas.microsoft.com/office/drawing/2014/main" id="{E4CB7980-D93C-0A6F-0963-9F577EF0CD6B}"/>
                </a:ext>
              </a:extLst>
            </p:cNvPr>
            <p:cNvSpPr/>
            <p:nvPr/>
          </p:nvSpPr>
          <p:spPr>
            <a:xfrm>
              <a:off x="1815077" y="2495202"/>
              <a:ext cx="1867593" cy="186759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1" name="圖片 10" descr="一張含有 符號, 圓形, 標誌, 設計 的圖片&#10;&#10;自動產生的描述">
              <a:extLst>
                <a:ext uri="{FF2B5EF4-FFF2-40B4-BE49-F238E27FC236}">
                  <a16:creationId xmlns:a16="http://schemas.microsoft.com/office/drawing/2014/main" id="{A5207FB7-97EE-2F6E-695F-92976587F5F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a:stretch>
              <a:fillRect/>
            </a:stretch>
          </p:blipFill>
          <p:spPr>
            <a:xfrm>
              <a:off x="779887" y="1455737"/>
              <a:ext cx="3946526" cy="3946526"/>
            </a:xfrm>
            <a:custGeom>
              <a:avLst/>
              <a:gdLst>
                <a:gd name="connsiteX0" fmla="*/ 1810904 w 3594100"/>
                <a:gd name="connsiteY0" fmla="*/ 875723 h 3594100"/>
                <a:gd name="connsiteX1" fmla="*/ 910358 w 3594100"/>
                <a:gd name="connsiteY1" fmla="*/ 1776269 h 3594100"/>
                <a:gd name="connsiteX2" fmla="*/ 1810904 w 3594100"/>
                <a:gd name="connsiteY2" fmla="*/ 2676815 h 3594100"/>
                <a:gd name="connsiteX3" fmla="*/ 2711450 w 3594100"/>
                <a:gd name="connsiteY3" fmla="*/ 1776269 h 3594100"/>
                <a:gd name="connsiteX4" fmla="*/ 1810904 w 3594100"/>
                <a:gd name="connsiteY4" fmla="*/ 875723 h 3594100"/>
                <a:gd name="connsiteX5" fmla="*/ 0 w 3594100"/>
                <a:gd name="connsiteY5" fmla="*/ 0 h 3594100"/>
                <a:gd name="connsiteX6" fmla="*/ 3594100 w 3594100"/>
                <a:gd name="connsiteY6" fmla="*/ 0 h 3594100"/>
                <a:gd name="connsiteX7" fmla="*/ 3594100 w 3594100"/>
                <a:gd name="connsiteY7" fmla="*/ 3594100 h 3594100"/>
                <a:gd name="connsiteX8" fmla="*/ 0 w 3594100"/>
                <a:gd name="connsiteY8" fmla="*/ 359410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100" h="3594100">
                  <a:moveTo>
                    <a:pt x="1810904" y="875723"/>
                  </a:moveTo>
                  <a:cubicBezTo>
                    <a:pt x="1313546" y="875723"/>
                    <a:pt x="910358" y="1278911"/>
                    <a:pt x="910358" y="1776269"/>
                  </a:cubicBezTo>
                  <a:cubicBezTo>
                    <a:pt x="910358" y="2273627"/>
                    <a:pt x="1313546" y="2676815"/>
                    <a:pt x="1810904" y="2676815"/>
                  </a:cubicBezTo>
                  <a:cubicBezTo>
                    <a:pt x="2308262" y="2676815"/>
                    <a:pt x="2711450" y="2273627"/>
                    <a:pt x="2711450" y="1776269"/>
                  </a:cubicBezTo>
                  <a:cubicBezTo>
                    <a:pt x="2711450" y="1278911"/>
                    <a:pt x="2308262" y="875723"/>
                    <a:pt x="1810904" y="875723"/>
                  </a:cubicBezTo>
                  <a:close/>
                  <a:moveTo>
                    <a:pt x="0" y="0"/>
                  </a:moveTo>
                  <a:lnTo>
                    <a:pt x="3594100" y="0"/>
                  </a:lnTo>
                  <a:lnTo>
                    <a:pt x="3594100" y="3594100"/>
                  </a:lnTo>
                  <a:lnTo>
                    <a:pt x="0" y="3594100"/>
                  </a:lnTo>
                  <a:close/>
                </a:path>
              </a:pathLst>
            </a:custGeom>
            <a:effectLst>
              <a:glow>
                <a:schemeClr val="accent1">
                  <a:alpha val="40000"/>
                </a:schemeClr>
              </a:glow>
              <a:reflection stA="45000" endPos="0" dist="50800" dir="5400000" sy="-100000" algn="bl" rotWithShape="0"/>
              <a:softEdge rad="0"/>
            </a:effectLst>
          </p:spPr>
        </p:pic>
        <p:sp>
          <p:nvSpPr>
            <p:cNvPr id="12" name="文字方塊 11">
              <a:extLst>
                <a:ext uri="{FF2B5EF4-FFF2-40B4-BE49-F238E27FC236}">
                  <a16:creationId xmlns:a16="http://schemas.microsoft.com/office/drawing/2014/main" id="{8D8B5BD6-8723-35FD-88D9-6C1D9527EE28}"/>
                </a:ext>
              </a:extLst>
            </p:cNvPr>
            <p:cNvSpPr txBox="1"/>
            <p:nvPr/>
          </p:nvSpPr>
          <p:spPr>
            <a:xfrm>
              <a:off x="2231744" y="2382557"/>
              <a:ext cx="1034257" cy="2092881"/>
            </a:xfrm>
            <a:prstGeom prst="rect">
              <a:avLst/>
            </a:prstGeom>
            <a:noFill/>
          </p:spPr>
          <p:txBody>
            <a:bodyPr wrap="none" rtlCol="0">
              <a:spAutoFit/>
            </a:bodyPr>
            <a:lstStyle/>
            <a:p>
              <a:r>
                <a:rPr kumimoji="1" lang="en-US" altLang="zh-TW" sz="13000" dirty="0">
                  <a:solidFill>
                    <a:schemeClr val="bg1"/>
                  </a:solidFill>
                  <a:latin typeface="Calisto MT" panose="02040603050505030304" pitchFamily="18" charset="0"/>
                </a:rPr>
                <a:t>3</a:t>
              </a:r>
              <a:endParaRPr kumimoji="1" lang="zh-TW" altLang="en-US" sz="13000" dirty="0">
                <a:solidFill>
                  <a:schemeClr val="bg1"/>
                </a:solidFill>
                <a:latin typeface="Calisto MT" panose="02040603050505030304" pitchFamily="18" charset="0"/>
              </a:endParaRPr>
            </a:p>
          </p:txBody>
        </p:sp>
      </p:grpSp>
    </p:spTree>
    <p:extLst>
      <p:ext uri="{BB962C8B-B14F-4D97-AF65-F5344CB8AC3E}">
        <p14:creationId xmlns:p14="http://schemas.microsoft.com/office/powerpoint/2010/main" val="199545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3490827" cy="707886"/>
          </a:xfrm>
          <a:prstGeom prst="rect">
            <a:avLst/>
          </a:prstGeom>
          <a:noFill/>
        </p:spPr>
        <p:txBody>
          <a:bodyPr wrap="none" rtlCol="0">
            <a:spAutoFit/>
          </a:bodyPr>
          <a:lstStyle/>
          <a:p>
            <a:r>
              <a:rPr kumimoji="1" lang="en-US" altLang="zh-TW" sz="4000" dirty="0">
                <a:cs typeface="Times New Roman" panose="02020603050405020304" pitchFamily="18" charset="0"/>
              </a:rPr>
              <a:t>Healthy Dataset</a:t>
            </a:r>
            <a:endParaRPr kumimoji="1" lang="zh-TW" altLang="en-US" sz="4000" dirty="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4E963DB0-FF99-3FF9-CF04-1CE395F1338D}"/>
              </a:ext>
            </a:extLst>
          </p:cNvPr>
          <p:cNvSpPr>
            <a:spLocks noGrp="1"/>
          </p:cNvSpPr>
          <p:nvPr>
            <p:ph type="sldNum" sz="quarter" idx="12"/>
          </p:nvPr>
        </p:nvSpPr>
        <p:spPr/>
        <p:txBody>
          <a:bodyPr/>
          <a:lstStyle/>
          <a:p>
            <a:fld id="{9A9354D6-262D-7940-B9DF-ED0362076AA6}" type="slidenum">
              <a:rPr kumimoji="1" lang="zh-TW" altLang="en-US" smtClean="0"/>
              <a:pPr/>
              <a:t>19</a:t>
            </a:fld>
            <a:endParaRPr kumimoji="1" lang="zh-TW" alt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7A476B-AC94-4C60-8837-B752EAB3F1F7}"/>
                  </a:ext>
                </a:extLst>
              </p:cNvPr>
              <p:cNvSpPr txBox="1"/>
              <p:nvPr/>
            </p:nvSpPr>
            <p:spPr>
              <a:xfrm>
                <a:off x="1516626" y="1264577"/>
                <a:ext cx="9158748" cy="5100242"/>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network is trained using normal healthy dataset.</a:t>
                </a:r>
              </a:p>
              <a:p>
                <a:pPr marL="285750" indent="-285750">
                  <a:buFont typeface="Arial" panose="020B0604020202020204" pitchFamily="34" charset="0"/>
                  <a:buChar char="•"/>
                </a:pPr>
                <a:endParaRPr lang="en-US" sz="2400" dirty="0">
                  <a:solidFill>
                    <a:srgbClr val="C00000"/>
                  </a:solidFill>
                </a:endParaRPr>
              </a:p>
              <a:p>
                <a:pPr marL="285750" indent="-285750">
                  <a:buFont typeface="Arial" panose="020B0604020202020204" pitchFamily="34" charset="0"/>
                  <a:buChar char="•"/>
                </a:pPr>
                <a:r>
                  <a:rPr lang="en-US" sz="2400" dirty="0">
                    <a:solidFill>
                      <a:srgbClr val="C00000"/>
                    </a:solidFill>
                  </a:rPr>
                  <a:t>250 T2</a:t>
                </a:r>
                <a:r>
                  <a:rPr lang="en-US" sz="2400" dirty="0"/>
                  <a:t>-weighted brain images from </a:t>
                </a:r>
                <a:r>
                  <a:rPr lang="en-US" sz="2400" dirty="0">
                    <a:solidFill>
                      <a:srgbClr val="C00000"/>
                    </a:solidFill>
                  </a:rPr>
                  <a:t>normal healthy </a:t>
                </a:r>
                <a:r>
                  <a:rPr lang="en-US" sz="2400" dirty="0"/>
                  <a:t>subjects from </a:t>
                </a:r>
                <a:r>
                  <a:rPr lang="en-US" sz="2400" b="0" i="0" dirty="0">
                    <a:solidFill>
                      <a:srgbClr val="C00000"/>
                    </a:solidFill>
                    <a:effectLst/>
                  </a:rPr>
                  <a:t>IXI Brain Development Dataset </a:t>
                </a:r>
                <a:r>
                  <a:rPr lang="en-US" sz="2000" b="0" i="0" dirty="0">
                    <a:effectLst/>
                  </a:rPr>
                  <a:t>[13].</a:t>
                </a:r>
                <a:endParaRPr lang="en-US" sz="2000" dirty="0">
                  <a:solidFill>
                    <a:srgbClr val="C00000"/>
                  </a:solidFill>
                </a:endParaRPr>
              </a:p>
              <a:p>
                <a:pPr marL="285750" indent="-285750">
                  <a:buFont typeface="Arial" panose="020B0604020202020204" pitchFamily="34" charset="0"/>
                  <a:buChar char="•"/>
                </a:pPr>
                <a:endParaRPr lang="en-US" sz="2400" b="0" i="0" dirty="0">
                  <a:solidFill>
                    <a:srgbClr val="000000"/>
                  </a:solidFill>
                  <a:effectLst/>
                </a:endParaRPr>
              </a:p>
              <a:p>
                <a:pPr marL="342900" indent="-342900">
                  <a:buFont typeface="Arial" panose="020B0604020202020204" pitchFamily="34" charset="0"/>
                  <a:buChar char="•"/>
                </a:pPr>
                <a:r>
                  <a:rPr lang="en-US" sz="2400" dirty="0"/>
                  <a:t>The data was collected at </a:t>
                </a:r>
                <a:r>
                  <a:rPr lang="en-US" sz="2400" dirty="0">
                    <a:solidFill>
                      <a:srgbClr val="C00000"/>
                    </a:solidFill>
                  </a:rPr>
                  <a:t>three different hospitals:</a:t>
                </a:r>
              </a:p>
              <a:p>
                <a:pPr marL="800100" lvl="1" indent="-342900">
                  <a:buFont typeface="Arial" panose="020B0604020202020204" pitchFamily="34" charset="0"/>
                  <a:buChar char="•"/>
                </a:pPr>
                <a:r>
                  <a:rPr lang="en-US" sz="2400" b="0" i="0" dirty="0">
                    <a:effectLst/>
                  </a:rPr>
                  <a:t>Hammersmith Hospital using a Philips 3T system.</a:t>
                </a:r>
              </a:p>
              <a:p>
                <a:pPr marL="800100" lvl="1" indent="-342900">
                  <a:buFont typeface="Arial" panose="020B0604020202020204" pitchFamily="34" charset="0"/>
                  <a:buChar char="•"/>
                </a:pPr>
                <a:r>
                  <a:rPr lang="en-US" sz="2400" b="0" i="0" dirty="0">
                    <a:effectLst/>
                  </a:rPr>
                  <a:t>Guy’s Hospital using a Philips 1.5T system.</a:t>
                </a:r>
                <a:endParaRPr lang="en-US" sz="2400" dirty="0"/>
              </a:p>
              <a:p>
                <a:pPr marL="800100" lvl="1" indent="-342900">
                  <a:buFont typeface="Arial" panose="020B0604020202020204" pitchFamily="34" charset="0"/>
                  <a:buChar char="•"/>
                </a:pPr>
                <a:r>
                  <a:rPr lang="en-US" sz="2400" b="0" i="0" dirty="0">
                    <a:effectLst/>
                  </a:rPr>
                  <a:t>Institute of Psychiatry using a GE 1.5T system.</a:t>
                </a:r>
                <a:endParaRPr lang="en-US" sz="2400" dirty="0"/>
              </a:p>
              <a:p>
                <a:pPr marL="342900" indent="-342900">
                  <a:buFont typeface="Arial" panose="020B0604020202020204" pitchFamily="34" charset="0"/>
                  <a:buChar char="•"/>
                </a:pPr>
                <a:endParaRPr lang="en-US" sz="2400" dirty="0"/>
              </a:p>
              <a:p>
                <a:pPr marL="285750" indent="-285750">
                  <a:lnSpc>
                    <a:spcPts val="3500"/>
                  </a:lnSpc>
                  <a:buFont typeface="Arial" panose="020B0604020202020204" pitchFamily="34" charset="0"/>
                  <a:buChar char="•"/>
                </a:pPr>
                <a:r>
                  <a:rPr kumimoji="1" lang="en-US" altLang="zh-TW" sz="2400" dirty="0">
                    <a:cs typeface="Poppins" pitchFamily="2" charset="0"/>
                  </a:rPr>
                  <a:t>Voxel spacing: [</a:t>
                </a:r>
                <a:r>
                  <a:rPr kumimoji="1" lang="en-US" altLang="zh-TW" sz="2400" dirty="0">
                    <a:solidFill>
                      <a:srgbClr val="C00000"/>
                    </a:solidFill>
                    <a:cs typeface="Poppins" pitchFamily="2" charset="0"/>
                  </a:rPr>
                  <a:t>0.9375</a:t>
                </a:r>
                <a:r>
                  <a:rPr kumimoji="1" lang="en-US" altLang="zh-TW" sz="2400" dirty="0">
                    <a:cs typeface="Poppins" pitchFamily="2" charset="0"/>
                  </a:rPr>
                  <a:t>]mm </a:t>
                </a:r>
                <a14:m>
                  <m:oMath xmlns:m="http://schemas.openxmlformats.org/officeDocument/2006/math">
                    <m:r>
                      <a:rPr kumimoji="1" lang="en-US" altLang="zh-TW" sz="2400" i="1" dirty="0" smtClean="0">
                        <a:latin typeface="Cambria Math" panose="02040503050406030204" pitchFamily="18" charset="0"/>
                        <a:cs typeface="Poppins" pitchFamily="2" charset="0"/>
                        <a:sym typeface="Symbol" panose="05050102010706020507" pitchFamily="18" charset="2"/>
                      </a:rPr>
                      <m:t></m:t>
                    </m:r>
                  </m:oMath>
                </a14:m>
                <a:r>
                  <a:rPr kumimoji="1" lang="en-US" altLang="zh-TW" sz="2400" dirty="0">
                    <a:cs typeface="Poppins" pitchFamily="2" charset="0"/>
                  </a:rPr>
                  <a:t> [</a:t>
                </a:r>
                <a:r>
                  <a:rPr kumimoji="1" lang="en-US" altLang="zh-TW" sz="2400" dirty="0">
                    <a:solidFill>
                      <a:srgbClr val="C00000"/>
                    </a:solidFill>
                    <a:cs typeface="Poppins" pitchFamily="2" charset="0"/>
                  </a:rPr>
                  <a:t>0.9375</a:t>
                </a:r>
                <a:r>
                  <a:rPr kumimoji="1" lang="en-US" altLang="zh-TW" sz="2400" dirty="0">
                    <a:cs typeface="Poppins" pitchFamily="2" charset="0"/>
                  </a:rPr>
                  <a:t>]mm </a:t>
                </a:r>
                <a14:m>
                  <m:oMath xmlns:m="http://schemas.openxmlformats.org/officeDocument/2006/math">
                    <m:r>
                      <a:rPr kumimoji="1" lang="en-US" altLang="zh-TW" sz="2400" i="1" dirty="0">
                        <a:latin typeface="Cambria Math" panose="02040503050406030204" pitchFamily="18" charset="0"/>
                        <a:cs typeface="Poppins" pitchFamily="2" charset="0"/>
                        <a:sym typeface="Symbol" panose="05050102010706020507" pitchFamily="18" charset="2"/>
                      </a:rPr>
                      <m:t></m:t>
                    </m:r>
                  </m:oMath>
                </a14:m>
                <a:r>
                  <a:rPr kumimoji="1" lang="en-US" altLang="zh-TW" sz="2400" dirty="0">
                    <a:cs typeface="Poppins" pitchFamily="2" charset="0"/>
                  </a:rPr>
                  <a:t> [</a:t>
                </a:r>
                <a:r>
                  <a:rPr kumimoji="1" lang="en-US" altLang="zh-TW" sz="2400" dirty="0">
                    <a:solidFill>
                      <a:srgbClr val="C00000"/>
                    </a:solidFill>
                    <a:cs typeface="Poppins" pitchFamily="2" charset="0"/>
                  </a:rPr>
                  <a:t>0.125</a:t>
                </a:r>
                <a:r>
                  <a:rPr kumimoji="1" lang="en-US" altLang="zh-TW" sz="2400" dirty="0">
                    <a:cs typeface="Poppins" pitchFamily="2" charset="0"/>
                  </a:rPr>
                  <a:t>]mm.</a:t>
                </a:r>
              </a:p>
              <a:p>
                <a:pPr marL="285750" indent="-285750">
                  <a:lnSpc>
                    <a:spcPts val="3500"/>
                  </a:lnSpc>
                  <a:buFont typeface="Arial" panose="020B0604020202020204" pitchFamily="34" charset="0"/>
                  <a:buChar char="•"/>
                </a:pPr>
                <a:endParaRPr kumimoji="1" lang="en-US" altLang="zh-TW" sz="2400" dirty="0">
                  <a:cs typeface="Poppins" pitchFamily="2" charset="0"/>
                </a:endParaRPr>
              </a:p>
              <a:p>
                <a:pPr marL="285750" indent="-285750">
                  <a:lnSpc>
                    <a:spcPts val="3500"/>
                  </a:lnSpc>
                  <a:buFont typeface="Arial" panose="020B0604020202020204" pitchFamily="34" charset="0"/>
                  <a:buChar char="•"/>
                </a:pPr>
                <a:r>
                  <a:rPr kumimoji="1" lang="en-US" altLang="zh-TW" sz="2400" dirty="0">
                    <a:cs typeface="Poppins" pitchFamily="2" charset="0"/>
                  </a:rPr>
                  <a:t>Image size: </a:t>
                </a:r>
                <a:r>
                  <a:rPr kumimoji="1" lang="en-US" altLang="zh-TW" sz="2400" dirty="0">
                    <a:solidFill>
                      <a:srgbClr val="C00000"/>
                    </a:solidFill>
                    <a:cs typeface="Poppins" pitchFamily="2" charset="0"/>
                  </a:rPr>
                  <a:t>256 </a:t>
                </a:r>
                <a14:m>
                  <m:oMath xmlns:m="http://schemas.openxmlformats.org/officeDocument/2006/math">
                    <m:r>
                      <a:rPr kumimoji="1" lang="en-US" altLang="zh-TW" sz="2400" i="1" dirty="0" smtClean="0">
                        <a:latin typeface="Cambria Math" panose="02040503050406030204" pitchFamily="18" charset="0"/>
                        <a:cs typeface="Poppins" pitchFamily="2" charset="0"/>
                        <a:sym typeface="Symbol" panose="05050102010706020507" pitchFamily="18" charset="2"/>
                      </a:rPr>
                      <m:t></m:t>
                    </m:r>
                  </m:oMath>
                </a14:m>
                <a:r>
                  <a:rPr kumimoji="1" lang="en-US" altLang="zh-TW" sz="2400" dirty="0">
                    <a:cs typeface="Poppins" pitchFamily="2" charset="0"/>
                  </a:rPr>
                  <a:t> </a:t>
                </a:r>
                <a:r>
                  <a:rPr kumimoji="1" lang="en-US" altLang="zh-TW" sz="2400" dirty="0">
                    <a:solidFill>
                      <a:srgbClr val="C00000"/>
                    </a:solidFill>
                    <a:cs typeface="Poppins" pitchFamily="2" charset="0"/>
                  </a:rPr>
                  <a:t>256 </a:t>
                </a:r>
                <a14:m>
                  <m:oMath xmlns:m="http://schemas.openxmlformats.org/officeDocument/2006/math">
                    <m:r>
                      <a:rPr kumimoji="1" lang="en-US" altLang="zh-TW" sz="2400" i="1" dirty="0">
                        <a:latin typeface="Cambria Math" panose="02040503050406030204" pitchFamily="18" charset="0"/>
                        <a:cs typeface="Poppins" pitchFamily="2" charset="0"/>
                        <a:sym typeface="Symbol" panose="05050102010706020507" pitchFamily="18" charset="2"/>
                      </a:rPr>
                      <m:t></m:t>
                    </m:r>
                  </m:oMath>
                </a14:m>
                <a:r>
                  <a:rPr kumimoji="1" lang="en-US" altLang="zh-TW" sz="2400" dirty="0">
                    <a:solidFill>
                      <a:srgbClr val="C00000"/>
                    </a:solidFill>
                    <a:cs typeface="Poppins" pitchFamily="2" charset="0"/>
                  </a:rPr>
                  <a:t> 120 </a:t>
                </a:r>
                <a:r>
                  <a:rPr kumimoji="1" lang="en-US" altLang="zh-TW" sz="2400" dirty="0">
                    <a:cs typeface="Poppins" pitchFamily="2" charset="0"/>
                  </a:rPr>
                  <a:t>(approx.).</a:t>
                </a:r>
              </a:p>
            </p:txBody>
          </p:sp>
        </mc:Choice>
        <mc:Fallback xmlns="">
          <p:sp>
            <p:nvSpPr>
              <p:cNvPr id="2" name="TextBox 1">
                <a:extLst>
                  <a:ext uri="{FF2B5EF4-FFF2-40B4-BE49-F238E27FC236}">
                    <a16:creationId xmlns:a16="http://schemas.microsoft.com/office/drawing/2014/main" id="{3B7A476B-AC94-4C60-8837-B752EAB3F1F7}"/>
                  </a:ext>
                </a:extLst>
              </p:cNvPr>
              <p:cNvSpPr txBox="1">
                <a:spLocks noRot="1" noChangeAspect="1" noMove="1" noResize="1" noEditPoints="1" noAdjustHandles="1" noChangeArrowheads="1" noChangeShapeType="1" noTextEdit="1"/>
              </p:cNvSpPr>
              <p:nvPr/>
            </p:nvSpPr>
            <p:spPr>
              <a:xfrm>
                <a:off x="1516626" y="1264577"/>
                <a:ext cx="9158748" cy="5100242"/>
              </a:xfrm>
              <a:prstGeom prst="rect">
                <a:avLst/>
              </a:prstGeom>
              <a:blipFill>
                <a:blip r:embed="rId4"/>
                <a:stretch>
                  <a:fillRect l="-932" t="-956" b="-1792"/>
                </a:stretch>
              </a:blipFill>
            </p:spPr>
            <p:txBody>
              <a:bodyPr/>
              <a:lstStyle/>
              <a:p>
                <a:r>
                  <a:rPr lang="LID4096">
                    <a:noFill/>
                  </a:rPr>
                  <a:t> </a:t>
                </a:r>
              </a:p>
            </p:txBody>
          </p:sp>
        </mc:Fallback>
      </mc:AlternateContent>
    </p:spTree>
    <p:extLst>
      <p:ext uri="{BB962C8B-B14F-4D97-AF65-F5344CB8AC3E}">
        <p14:creationId xmlns:p14="http://schemas.microsoft.com/office/powerpoint/2010/main" val="425316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pic>
        <p:nvPicPr>
          <p:cNvPr id="12" name="圖片 11" descr="一張含有 黑色, 黑暗 的圖片&#10;&#10;自動產生的描述">
            <a:extLst>
              <a:ext uri="{FF2B5EF4-FFF2-40B4-BE49-F238E27FC236}">
                <a16:creationId xmlns:a16="http://schemas.microsoft.com/office/drawing/2014/main" id="{5BEC9556-BE7E-2790-5C2F-95934A896ED4}"/>
              </a:ext>
            </a:extLst>
          </p:cNvPr>
          <p:cNvPicPr>
            <a:picLocks noChangeAspect="1"/>
          </p:cNvPicPr>
          <p:nvPr/>
        </p:nvPicPr>
        <p:blipFill>
          <a:blip r:embed="rId4">
            <a:alphaModFix amt="1000"/>
          </a:blip>
          <a:stretch>
            <a:fillRect/>
          </a:stretch>
        </p:blipFill>
        <p:spPr>
          <a:xfrm>
            <a:off x="4713845" y="4214635"/>
            <a:ext cx="7848419" cy="2837329"/>
          </a:xfrm>
          <a:prstGeom prst="rect">
            <a:avLst/>
          </a:prstGeom>
          <a:ln>
            <a:noFill/>
          </a:ln>
          <a:effectLst>
            <a:glow>
              <a:schemeClr val="accent1"/>
            </a:glow>
          </a:effectLst>
        </p:spPr>
      </p:pic>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1723549" cy="707886"/>
          </a:xfrm>
          <a:prstGeom prst="rect">
            <a:avLst/>
          </a:prstGeom>
          <a:noFill/>
        </p:spPr>
        <p:txBody>
          <a:bodyPr wrap="none" rtlCol="0">
            <a:spAutoFit/>
          </a:bodyPr>
          <a:lstStyle/>
          <a:p>
            <a:r>
              <a:rPr kumimoji="1" lang="en-US" altLang="zh-TW" sz="4000" dirty="0">
                <a:ea typeface="Kaiti SC" panose="02010600040101010101" pitchFamily="2" charset="-122"/>
                <a:cs typeface="Times New Roman" panose="02020603050405020304" pitchFamily="18" charset="0"/>
              </a:rPr>
              <a:t>Outline</a:t>
            </a:r>
            <a:endParaRPr kumimoji="1" lang="zh-TW" altLang="en-US" sz="4000" dirty="0">
              <a:ea typeface="Kaiti SC" panose="02010600040101010101" pitchFamily="2" charset="-122"/>
              <a:cs typeface="Times New Roman" panose="02020603050405020304" pitchFamily="18" charset="0"/>
            </a:endParaRPr>
          </a:p>
        </p:txBody>
      </p:sp>
      <p:sp>
        <p:nvSpPr>
          <p:cNvPr id="2" name="文字方塊 1">
            <a:extLst>
              <a:ext uri="{FF2B5EF4-FFF2-40B4-BE49-F238E27FC236}">
                <a16:creationId xmlns:a16="http://schemas.microsoft.com/office/drawing/2014/main" id="{41386D56-69D2-3344-2BF3-6664E36F0A1D}"/>
              </a:ext>
            </a:extLst>
          </p:cNvPr>
          <p:cNvSpPr txBox="1"/>
          <p:nvPr/>
        </p:nvSpPr>
        <p:spPr>
          <a:xfrm>
            <a:off x="1288774" y="1623429"/>
            <a:ext cx="9601200" cy="3139321"/>
          </a:xfrm>
          <a:prstGeom prst="rect">
            <a:avLst/>
          </a:prstGeom>
          <a:noFill/>
        </p:spPr>
        <p:txBody>
          <a:bodyPr wrap="square" rtlCol="0">
            <a:spAutoFit/>
          </a:bodyPr>
          <a:lstStyle/>
          <a:p>
            <a:pPr marL="342900" indent="-342900">
              <a:lnSpc>
                <a:spcPct val="150000"/>
              </a:lnSpc>
              <a:buFont typeface="+mj-lt"/>
              <a:buAutoNum type="arabicPeriod"/>
            </a:pPr>
            <a:r>
              <a:rPr kumimoji="1" lang="en-US" altLang="zh-TW" sz="2400" dirty="0">
                <a:ea typeface="Kaiti SC" panose="02010600040101010101" pitchFamily="2" charset="-122"/>
                <a:cs typeface="Poppins" pitchFamily="2" charset="0"/>
              </a:rPr>
              <a:t>Introduction</a:t>
            </a:r>
          </a:p>
          <a:p>
            <a:pPr marL="342900" indent="-342900">
              <a:lnSpc>
                <a:spcPct val="150000"/>
              </a:lnSpc>
              <a:buFont typeface="+mj-lt"/>
              <a:buAutoNum type="arabicPeriod"/>
            </a:pPr>
            <a:r>
              <a:rPr kumimoji="1" lang="en-US" altLang="zh-TW" sz="2400" dirty="0">
                <a:ea typeface="Kaiti SC" panose="02010600040101010101" pitchFamily="2" charset="-122"/>
                <a:cs typeface="Poppins" pitchFamily="2" charset="0"/>
              </a:rPr>
              <a:t>Related Works</a:t>
            </a:r>
          </a:p>
          <a:p>
            <a:pPr marL="342900" indent="-342900">
              <a:lnSpc>
                <a:spcPct val="150000"/>
              </a:lnSpc>
              <a:buFont typeface="+mj-lt"/>
              <a:buAutoNum type="arabicPeriod"/>
            </a:pPr>
            <a:r>
              <a:rPr kumimoji="1" lang="en-US" altLang="zh-TW" sz="2400" dirty="0">
                <a:ea typeface="Kaiti SC" panose="02010600040101010101" pitchFamily="2" charset="-122"/>
                <a:cs typeface="Poppins" pitchFamily="2" charset="0"/>
              </a:rPr>
              <a:t>Materials and Methods</a:t>
            </a:r>
          </a:p>
          <a:p>
            <a:pPr marL="342900" indent="-342900">
              <a:lnSpc>
                <a:spcPct val="150000"/>
              </a:lnSpc>
              <a:buFont typeface="+mj-lt"/>
              <a:buAutoNum type="arabicPeriod"/>
            </a:pPr>
            <a:r>
              <a:rPr kumimoji="1" lang="en-US" altLang="zh-TW" sz="2400" dirty="0">
                <a:ea typeface="Kaiti SC" panose="02010600040101010101" pitchFamily="2" charset="-122"/>
                <a:cs typeface="Poppins" pitchFamily="2" charset="0"/>
              </a:rPr>
              <a:t>Experimental Results</a:t>
            </a:r>
          </a:p>
          <a:p>
            <a:pPr marL="342900" indent="-342900">
              <a:lnSpc>
                <a:spcPct val="150000"/>
              </a:lnSpc>
              <a:buFont typeface="+mj-lt"/>
              <a:buAutoNum type="arabicPeriod"/>
            </a:pPr>
            <a:r>
              <a:rPr kumimoji="1" lang="en-US" altLang="zh-TW" sz="2400" dirty="0">
                <a:ea typeface="Kaiti SC" panose="02010600040101010101" pitchFamily="2" charset="-122"/>
                <a:cs typeface="Poppins" pitchFamily="2" charset="0"/>
              </a:rPr>
              <a:t>Conclusions and Future Works</a:t>
            </a:r>
          </a:p>
          <a:p>
            <a:pPr marL="342900" indent="-342900">
              <a:buFont typeface="+mj-lt"/>
              <a:buAutoNum type="arabicPeriod"/>
            </a:pPr>
            <a:endParaRPr kumimoji="1" lang="zh-TW" altLang="en-US" dirty="0"/>
          </a:p>
        </p:txBody>
      </p:sp>
      <p:sp>
        <p:nvSpPr>
          <p:cNvPr id="5" name="投影片編號版面配置區 4">
            <a:extLst>
              <a:ext uri="{FF2B5EF4-FFF2-40B4-BE49-F238E27FC236}">
                <a16:creationId xmlns:a16="http://schemas.microsoft.com/office/drawing/2014/main" id="{7960A381-D75D-DAFB-E8A4-25B58B15BD5E}"/>
              </a:ext>
            </a:extLst>
          </p:cNvPr>
          <p:cNvSpPr>
            <a:spLocks noGrp="1"/>
          </p:cNvSpPr>
          <p:nvPr>
            <p:ph type="sldNum" sz="quarter" idx="12"/>
          </p:nvPr>
        </p:nvSpPr>
        <p:spPr/>
        <p:txBody>
          <a:bodyPr/>
          <a:lstStyle/>
          <a:p>
            <a:fld id="{9A9354D6-262D-7940-B9DF-ED0362076AA6}" type="slidenum">
              <a:rPr kumimoji="1" lang="zh-TW" altLang="en-US" smtClean="0"/>
              <a:pPr/>
              <a:t>2</a:t>
            </a:fld>
            <a:endParaRPr kumimoji="1" lang="zh-TW" altLang="en-US" dirty="0"/>
          </a:p>
        </p:txBody>
      </p:sp>
    </p:spTree>
    <p:extLst>
      <p:ext uri="{BB962C8B-B14F-4D97-AF65-F5344CB8AC3E}">
        <p14:creationId xmlns:p14="http://schemas.microsoft.com/office/powerpoint/2010/main" val="2617682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4240905" cy="707886"/>
          </a:xfrm>
          <a:prstGeom prst="rect">
            <a:avLst/>
          </a:prstGeom>
          <a:noFill/>
        </p:spPr>
        <p:txBody>
          <a:bodyPr wrap="none" rtlCol="0">
            <a:spAutoFit/>
          </a:bodyPr>
          <a:lstStyle/>
          <a:p>
            <a:r>
              <a:rPr kumimoji="1" lang="en-US" altLang="zh-TW" sz="4000" dirty="0">
                <a:cs typeface="Times New Roman" panose="02020603050405020304" pitchFamily="18" charset="0"/>
              </a:rPr>
              <a:t>Anomalous Dataset</a:t>
            </a:r>
            <a:endParaRPr kumimoji="1" lang="zh-TW" altLang="en-US" sz="4000" dirty="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4E963DB0-FF99-3FF9-CF04-1CE395F1338D}"/>
              </a:ext>
            </a:extLst>
          </p:cNvPr>
          <p:cNvSpPr>
            <a:spLocks noGrp="1"/>
          </p:cNvSpPr>
          <p:nvPr>
            <p:ph type="sldNum" sz="quarter" idx="12"/>
          </p:nvPr>
        </p:nvSpPr>
        <p:spPr/>
        <p:txBody>
          <a:bodyPr/>
          <a:lstStyle/>
          <a:p>
            <a:fld id="{9A9354D6-262D-7940-B9DF-ED0362076AA6}" type="slidenum">
              <a:rPr kumimoji="1" lang="zh-TW" altLang="en-US" smtClean="0"/>
              <a:pPr/>
              <a:t>20</a:t>
            </a:fld>
            <a:endParaRPr kumimoji="1" lang="zh-TW" alt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7A476B-AC94-4C60-8837-B752EAB3F1F7}"/>
                  </a:ext>
                </a:extLst>
              </p:cNvPr>
              <p:cNvSpPr txBox="1"/>
              <p:nvPr/>
            </p:nvSpPr>
            <p:spPr>
              <a:xfrm>
                <a:off x="1542155" y="1156405"/>
                <a:ext cx="9158748" cy="5531130"/>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network is tested using tumorous brain dataset.</a:t>
                </a:r>
                <a:endParaRPr lang="en-US" sz="2400" dirty="0">
                  <a:solidFill>
                    <a:srgbClr val="C00000"/>
                  </a:solidFill>
                </a:endParaRPr>
              </a:p>
              <a:p>
                <a:pPr marL="285750" indent="-285750">
                  <a:buFont typeface="Arial" panose="020B0604020202020204" pitchFamily="34" charset="0"/>
                  <a:buChar char="•"/>
                </a:pPr>
                <a:endParaRPr lang="en-US" sz="2400" dirty="0">
                  <a:solidFill>
                    <a:srgbClr val="C00000"/>
                  </a:solidFill>
                </a:endParaRPr>
              </a:p>
              <a:p>
                <a:pPr marL="342900" indent="-342900">
                  <a:buFont typeface="Arial" panose="020B0604020202020204" pitchFamily="34" charset="0"/>
                  <a:buChar char="•"/>
                </a:pPr>
                <a:r>
                  <a:rPr lang="en-US" sz="2400" dirty="0">
                    <a:solidFill>
                      <a:srgbClr val="C00000"/>
                    </a:solidFill>
                  </a:rPr>
                  <a:t>30 T2</a:t>
                </a:r>
                <a:r>
                  <a:rPr lang="en-US" sz="2400" dirty="0"/>
                  <a:t>-weighted brain images from </a:t>
                </a:r>
                <a:r>
                  <a:rPr lang="en-US" sz="2400" dirty="0">
                    <a:solidFill>
                      <a:srgbClr val="C00000"/>
                    </a:solidFill>
                  </a:rPr>
                  <a:t>tumorous </a:t>
                </a:r>
                <a:r>
                  <a:rPr lang="en-US" sz="2400" dirty="0"/>
                  <a:t>subjects from </a:t>
                </a:r>
                <a:r>
                  <a:rPr lang="en-US" sz="2400" b="0" i="0" dirty="0">
                    <a:solidFill>
                      <a:srgbClr val="C00000"/>
                    </a:solidFill>
                    <a:effectLst/>
                  </a:rPr>
                  <a:t>BraTS</a:t>
                </a:r>
                <a:r>
                  <a:rPr lang="en-US" sz="2400" dirty="0">
                    <a:solidFill>
                      <a:srgbClr val="C00000"/>
                    </a:solidFill>
                  </a:rPr>
                  <a:t>-</a:t>
                </a:r>
                <a:r>
                  <a:rPr lang="en-US" sz="2400" b="0" i="0" dirty="0">
                    <a:solidFill>
                      <a:srgbClr val="C00000"/>
                    </a:solidFill>
                    <a:effectLst/>
                  </a:rPr>
                  <a:t>2020 Dataset</a:t>
                </a:r>
                <a:r>
                  <a:rPr lang="en-US" sz="2000" b="0" i="0" dirty="0">
                    <a:solidFill>
                      <a:srgbClr val="000000"/>
                    </a:solidFill>
                    <a:effectLst/>
                  </a:rPr>
                  <a:t>.</a:t>
                </a:r>
              </a:p>
              <a:p>
                <a:r>
                  <a:rPr lang="en-US" sz="2400" dirty="0"/>
                  <a:t> </a:t>
                </a:r>
              </a:p>
              <a:p>
                <a:pPr marL="342900" indent="-342900">
                  <a:buFont typeface="Arial" panose="020B0604020202020204" pitchFamily="34" charset="0"/>
                  <a:buChar char="•"/>
                </a:pPr>
                <a:r>
                  <a:rPr lang="en-US" sz="2400" dirty="0"/>
                  <a:t>Annotations  comprise the GD-enhancing tumor, the peritumoral edema, and the necrotic and non-enhancing tumor core.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a:t>
                </a:r>
                <a:r>
                  <a:rPr lang="en-US" sz="2400" b="0" i="0" dirty="0">
                    <a:effectLst/>
                  </a:rPr>
                  <a:t>o-registered to the same anatomical template, interpolated to the same resolution (1 mm</a:t>
                </a:r>
                <a:r>
                  <a:rPr lang="en-US" sz="2400" baseline="30000" dirty="0"/>
                  <a:t>3</a:t>
                </a:r>
                <a:r>
                  <a:rPr lang="en-US" sz="2400" b="0" i="0" dirty="0">
                    <a:effectLst/>
                  </a:rPr>
                  <a:t>) and skull-stripped.</a:t>
                </a:r>
                <a:endParaRPr lang="en-US" sz="2400" dirty="0"/>
              </a:p>
              <a:p>
                <a:pPr marL="342900" indent="-342900">
                  <a:buFont typeface="Arial" panose="020B0604020202020204" pitchFamily="34" charset="0"/>
                  <a:buChar char="•"/>
                </a:pPr>
                <a:endParaRPr lang="en-US" sz="2400" dirty="0"/>
              </a:p>
              <a:p>
                <a:pPr marL="285750" indent="-285750">
                  <a:lnSpc>
                    <a:spcPts val="3500"/>
                  </a:lnSpc>
                  <a:buFont typeface="Arial" panose="020B0604020202020204" pitchFamily="34" charset="0"/>
                  <a:buChar char="•"/>
                </a:pPr>
                <a:r>
                  <a:rPr kumimoji="1" lang="en-US" altLang="zh-TW" sz="2400" dirty="0">
                    <a:cs typeface="Poppins" pitchFamily="2" charset="0"/>
                  </a:rPr>
                  <a:t>Voxel spacing: [</a:t>
                </a:r>
                <a:r>
                  <a:rPr kumimoji="1" lang="en-US" altLang="zh-TW" sz="2400" dirty="0">
                    <a:solidFill>
                      <a:srgbClr val="D1495B"/>
                    </a:solidFill>
                    <a:cs typeface="Poppins" pitchFamily="2" charset="0"/>
                  </a:rPr>
                  <a:t>1</a:t>
                </a:r>
                <a:r>
                  <a:rPr kumimoji="1" lang="en-US" altLang="zh-TW" sz="2400" dirty="0">
                    <a:cs typeface="Poppins" pitchFamily="2" charset="0"/>
                  </a:rPr>
                  <a:t>]mm </a:t>
                </a:r>
                <a14:m>
                  <m:oMath xmlns:m="http://schemas.openxmlformats.org/officeDocument/2006/math">
                    <m:r>
                      <a:rPr kumimoji="1" lang="en-US" altLang="zh-TW" sz="2400" i="1" dirty="0" smtClean="0">
                        <a:latin typeface="Cambria Math" panose="02040503050406030204" pitchFamily="18" charset="0"/>
                        <a:cs typeface="Poppins" pitchFamily="2" charset="0"/>
                        <a:sym typeface="Symbol" panose="05050102010706020507" pitchFamily="18" charset="2"/>
                      </a:rPr>
                      <m:t></m:t>
                    </m:r>
                  </m:oMath>
                </a14:m>
                <a:r>
                  <a:rPr kumimoji="1" lang="en-US" altLang="zh-TW" sz="2400" dirty="0">
                    <a:cs typeface="Poppins" pitchFamily="2" charset="0"/>
                  </a:rPr>
                  <a:t> [</a:t>
                </a:r>
                <a:r>
                  <a:rPr kumimoji="1" lang="en-US" altLang="zh-TW" sz="2400" dirty="0">
                    <a:solidFill>
                      <a:srgbClr val="D1495B"/>
                    </a:solidFill>
                    <a:cs typeface="Poppins" pitchFamily="2" charset="0"/>
                  </a:rPr>
                  <a:t>1</a:t>
                </a:r>
                <a:r>
                  <a:rPr kumimoji="1" lang="en-US" altLang="zh-TW" sz="2400" dirty="0">
                    <a:cs typeface="Poppins" pitchFamily="2" charset="0"/>
                  </a:rPr>
                  <a:t>]mm </a:t>
                </a:r>
                <a14:m>
                  <m:oMath xmlns:m="http://schemas.openxmlformats.org/officeDocument/2006/math">
                    <m:r>
                      <a:rPr kumimoji="1" lang="en-US" altLang="zh-TW" sz="2400" i="1" dirty="0">
                        <a:latin typeface="Cambria Math" panose="02040503050406030204" pitchFamily="18" charset="0"/>
                        <a:cs typeface="Poppins" pitchFamily="2" charset="0"/>
                        <a:sym typeface="Symbol" panose="05050102010706020507" pitchFamily="18" charset="2"/>
                      </a:rPr>
                      <m:t></m:t>
                    </m:r>
                  </m:oMath>
                </a14:m>
                <a:r>
                  <a:rPr kumimoji="1" lang="en-US" altLang="zh-TW" sz="2400" dirty="0">
                    <a:cs typeface="Poppins" pitchFamily="2" charset="0"/>
                  </a:rPr>
                  <a:t> [</a:t>
                </a:r>
                <a:r>
                  <a:rPr kumimoji="1" lang="en-US" altLang="zh-TW" sz="2400" dirty="0">
                    <a:solidFill>
                      <a:srgbClr val="D1495B"/>
                    </a:solidFill>
                    <a:cs typeface="Poppins" pitchFamily="2" charset="0"/>
                  </a:rPr>
                  <a:t>1</a:t>
                </a:r>
                <a:r>
                  <a:rPr kumimoji="1" lang="en-US" altLang="zh-TW" sz="2400" dirty="0">
                    <a:cs typeface="Poppins" pitchFamily="2" charset="0"/>
                  </a:rPr>
                  <a:t>]mm.</a:t>
                </a:r>
              </a:p>
              <a:p>
                <a:pPr marL="285750" indent="-285750">
                  <a:lnSpc>
                    <a:spcPts val="3500"/>
                  </a:lnSpc>
                  <a:buFont typeface="Arial" panose="020B0604020202020204" pitchFamily="34" charset="0"/>
                  <a:buChar char="•"/>
                </a:pPr>
                <a:endParaRPr kumimoji="1" lang="en-US" altLang="zh-TW" sz="2400" dirty="0">
                  <a:cs typeface="Poppins" pitchFamily="2" charset="0"/>
                </a:endParaRPr>
              </a:p>
              <a:p>
                <a:pPr marL="285750" indent="-285750">
                  <a:lnSpc>
                    <a:spcPts val="3500"/>
                  </a:lnSpc>
                  <a:buFont typeface="Arial" panose="020B0604020202020204" pitchFamily="34" charset="0"/>
                  <a:buChar char="•"/>
                </a:pPr>
                <a:r>
                  <a:rPr kumimoji="1" lang="en-US" altLang="zh-TW" sz="2400" dirty="0">
                    <a:cs typeface="Poppins" pitchFamily="2" charset="0"/>
                  </a:rPr>
                  <a:t>Image size: </a:t>
                </a:r>
                <a:r>
                  <a:rPr kumimoji="1" lang="en-US" altLang="zh-TW" sz="2400" dirty="0">
                    <a:solidFill>
                      <a:srgbClr val="C00000"/>
                    </a:solidFill>
                    <a:cs typeface="Poppins" pitchFamily="2" charset="0"/>
                  </a:rPr>
                  <a:t>240</a:t>
                </a:r>
                <a:r>
                  <a:rPr kumimoji="1" lang="en-US" altLang="zh-TW" sz="2400" dirty="0">
                    <a:cs typeface="Poppins" pitchFamily="2" charset="0"/>
                  </a:rPr>
                  <a:t> </a:t>
                </a:r>
                <a14:m>
                  <m:oMath xmlns:m="http://schemas.openxmlformats.org/officeDocument/2006/math">
                    <m:r>
                      <a:rPr kumimoji="1" lang="en-US" altLang="zh-TW" sz="2400" i="1" dirty="0" smtClean="0">
                        <a:latin typeface="Cambria Math" panose="02040503050406030204" pitchFamily="18" charset="0"/>
                        <a:cs typeface="Poppins" pitchFamily="2" charset="0"/>
                        <a:sym typeface="Symbol" panose="05050102010706020507" pitchFamily="18" charset="2"/>
                      </a:rPr>
                      <m:t></m:t>
                    </m:r>
                  </m:oMath>
                </a14:m>
                <a:r>
                  <a:rPr kumimoji="1" lang="en-US" altLang="zh-TW" sz="2400" dirty="0">
                    <a:cs typeface="Poppins" pitchFamily="2" charset="0"/>
                  </a:rPr>
                  <a:t> </a:t>
                </a:r>
                <a:r>
                  <a:rPr kumimoji="1" lang="en-US" altLang="zh-TW" sz="2400" dirty="0">
                    <a:solidFill>
                      <a:srgbClr val="C00000"/>
                    </a:solidFill>
                    <a:cs typeface="Poppins" pitchFamily="2" charset="0"/>
                  </a:rPr>
                  <a:t>240 </a:t>
                </a:r>
                <a14:m>
                  <m:oMath xmlns:m="http://schemas.openxmlformats.org/officeDocument/2006/math">
                    <m:r>
                      <a:rPr kumimoji="1" lang="en-US" altLang="zh-TW" sz="2400" i="1" dirty="0">
                        <a:latin typeface="Cambria Math" panose="02040503050406030204" pitchFamily="18" charset="0"/>
                        <a:cs typeface="Poppins" pitchFamily="2" charset="0"/>
                        <a:sym typeface="Symbol" panose="05050102010706020507" pitchFamily="18" charset="2"/>
                      </a:rPr>
                      <m:t></m:t>
                    </m:r>
                  </m:oMath>
                </a14:m>
                <a:r>
                  <a:rPr kumimoji="1" lang="en-US" altLang="zh-TW" sz="2400" dirty="0">
                    <a:solidFill>
                      <a:srgbClr val="C00000"/>
                    </a:solidFill>
                    <a:cs typeface="Poppins" pitchFamily="2" charset="0"/>
                  </a:rPr>
                  <a:t> 155 </a:t>
                </a:r>
                <a:r>
                  <a:rPr kumimoji="1" lang="en-US" altLang="zh-TW" sz="2400" dirty="0">
                    <a:cs typeface="Poppins" pitchFamily="2" charset="0"/>
                  </a:rPr>
                  <a:t>(approx.).</a:t>
                </a:r>
              </a:p>
            </p:txBody>
          </p:sp>
        </mc:Choice>
        <mc:Fallback xmlns="">
          <p:sp>
            <p:nvSpPr>
              <p:cNvPr id="2" name="TextBox 1">
                <a:extLst>
                  <a:ext uri="{FF2B5EF4-FFF2-40B4-BE49-F238E27FC236}">
                    <a16:creationId xmlns:a16="http://schemas.microsoft.com/office/drawing/2014/main" id="{3B7A476B-AC94-4C60-8837-B752EAB3F1F7}"/>
                  </a:ext>
                </a:extLst>
              </p:cNvPr>
              <p:cNvSpPr txBox="1">
                <a:spLocks noRot="1" noChangeAspect="1" noMove="1" noResize="1" noEditPoints="1" noAdjustHandles="1" noChangeArrowheads="1" noChangeShapeType="1" noTextEdit="1"/>
              </p:cNvSpPr>
              <p:nvPr/>
            </p:nvSpPr>
            <p:spPr>
              <a:xfrm>
                <a:off x="1542155" y="1156405"/>
                <a:ext cx="9158748" cy="5531130"/>
              </a:xfrm>
              <a:prstGeom prst="rect">
                <a:avLst/>
              </a:prstGeom>
              <a:blipFill>
                <a:blip r:embed="rId4"/>
                <a:stretch>
                  <a:fillRect l="-932" t="-882" b="-551"/>
                </a:stretch>
              </a:blipFill>
            </p:spPr>
            <p:txBody>
              <a:bodyPr/>
              <a:lstStyle/>
              <a:p>
                <a:r>
                  <a:rPr lang="LID4096">
                    <a:noFill/>
                  </a:rPr>
                  <a:t> </a:t>
                </a:r>
              </a:p>
            </p:txBody>
          </p:sp>
        </mc:Fallback>
      </mc:AlternateContent>
    </p:spTree>
    <p:extLst>
      <p:ext uri="{BB962C8B-B14F-4D97-AF65-F5344CB8AC3E}">
        <p14:creationId xmlns:p14="http://schemas.microsoft.com/office/powerpoint/2010/main" val="1003968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4794967" cy="707886"/>
          </a:xfrm>
          <a:prstGeom prst="rect">
            <a:avLst/>
          </a:prstGeom>
          <a:noFill/>
        </p:spPr>
        <p:txBody>
          <a:bodyPr wrap="none" rtlCol="0">
            <a:spAutoFit/>
          </a:bodyPr>
          <a:lstStyle/>
          <a:p>
            <a:r>
              <a:rPr kumimoji="1" lang="en-US" altLang="zh-TW" sz="4000" dirty="0">
                <a:cs typeface="Times New Roman" panose="02020603050405020304" pitchFamily="18" charset="0"/>
              </a:rPr>
              <a:t>Dataset Preprocessing</a:t>
            </a:r>
            <a:endParaRPr kumimoji="1" lang="zh-TW" altLang="en-US" sz="3000" dirty="0">
              <a:cs typeface="Times New Roman" panose="02020603050405020304" pitchFamily="18" charset="0"/>
            </a:endParaRPr>
          </a:p>
        </p:txBody>
      </p:sp>
      <p:sp>
        <p:nvSpPr>
          <p:cNvPr id="17" name="投影片編號版面配置區 16">
            <a:extLst>
              <a:ext uri="{FF2B5EF4-FFF2-40B4-BE49-F238E27FC236}">
                <a16:creationId xmlns:a16="http://schemas.microsoft.com/office/drawing/2014/main" id="{F59223EA-B00F-04F7-1842-A8A19BC343F6}"/>
              </a:ext>
            </a:extLst>
          </p:cNvPr>
          <p:cNvSpPr>
            <a:spLocks noGrp="1"/>
          </p:cNvSpPr>
          <p:nvPr>
            <p:ph type="sldNum" sz="quarter" idx="12"/>
          </p:nvPr>
        </p:nvSpPr>
        <p:spPr/>
        <p:txBody>
          <a:bodyPr/>
          <a:lstStyle/>
          <a:p>
            <a:fld id="{9A9354D6-262D-7940-B9DF-ED0362076AA6}" type="slidenum">
              <a:rPr kumimoji="1" lang="zh-TW" altLang="en-US" smtClean="0"/>
              <a:pPr/>
              <a:t>21</a:t>
            </a:fld>
            <a:endParaRPr kumimoji="1" lang="zh-TW" alt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A04A1D8-65F8-4A11-BDFA-8F9F5786663D}"/>
                  </a:ext>
                </a:extLst>
              </p:cNvPr>
              <p:cNvSpPr txBox="1"/>
              <p:nvPr/>
            </p:nvSpPr>
            <p:spPr>
              <a:xfrm>
                <a:off x="1540042" y="1876926"/>
                <a:ext cx="948088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Healthy brain images is </a:t>
                </a:r>
                <a:r>
                  <a:rPr lang="en-US" sz="2400" dirty="0">
                    <a:solidFill>
                      <a:srgbClr val="C00000"/>
                    </a:solidFill>
                  </a:rPr>
                  <a:t>skull-stripped</a:t>
                </a:r>
                <a:r>
                  <a:rPr lang="en-US" sz="2400" dirty="0"/>
                  <a:t> with </a:t>
                </a:r>
                <a:r>
                  <a:rPr lang="en-US" sz="2400" dirty="0">
                    <a:solidFill>
                      <a:srgbClr val="C00000"/>
                    </a:solidFill>
                  </a:rPr>
                  <a:t>HD-BET</a:t>
                </a:r>
                <a:r>
                  <a:rPr lang="en-US" sz="2400" dirty="0"/>
                  <a:t> brain extraction tool.</a:t>
                </a:r>
              </a:p>
              <a:p>
                <a:endParaRPr lang="en-US" sz="2400" dirty="0"/>
              </a:p>
              <a:p>
                <a:pPr marL="285750" indent="-285750">
                  <a:buFont typeface="Arial" panose="020B0604020202020204" pitchFamily="34" charset="0"/>
                  <a:buChar char="•"/>
                </a:pPr>
                <a:r>
                  <a:rPr lang="en-US" sz="2400" dirty="0">
                    <a:solidFill>
                      <a:srgbClr val="C00000"/>
                    </a:solidFill>
                  </a:rPr>
                  <a:t>Intensity normalization</a:t>
                </a:r>
                <a:r>
                  <a:rPr lang="en-US" sz="2400" dirty="0"/>
                  <a:t> within the range [mean </a:t>
                </a:r>
                <a:r>
                  <a:rPr lang="en-US" sz="2400" dirty="0">
                    <a:sym typeface="Symbol" panose="05050102010706020507" pitchFamily="18" charset="2"/>
                  </a:rPr>
                  <a:t></a:t>
                </a:r>
                <a:r>
                  <a:rPr lang="en-US" sz="2400" dirty="0"/>
                  <a:t> std].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Resized to </a:t>
                </a:r>
                <a:r>
                  <a:rPr lang="en-US" sz="2400" dirty="0">
                    <a:solidFill>
                      <a:srgbClr val="C00000"/>
                    </a:solidFill>
                  </a:rPr>
                  <a:t>256</a:t>
                </a:r>
                <a:r>
                  <a:rPr lang="en-US" sz="2400" dirty="0"/>
                  <a:t> </a:t>
                </a:r>
                <a14:m>
                  <m:oMath xmlns:m="http://schemas.openxmlformats.org/officeDocument/2006/math">
                    <m:r>
                      <a:rPr kumimoji="1" lang="en-US" altLang="zh-TW" sz="2400" i="1" dirty="0" smtClean="0">
                        <a:latin typeface="Cambria Math" panose="02040503050406030204" pitchFamily="18" charset="0"/>
                        <a:cs typeface="Poppins" pitchFamily="2" charset="0"/>
                        <a:sym typeface="Symbol" panose="05050102010706020507" pitchFamily="18" charset="2"/>
                      </a:rPr>
                      <m:t></m:t>
                    </m:r>
                  </m:oMath>
                </a14:m>
                <a:r>
                  <a:rPr lang="en-US" sz="2400" dirty="0"/>
                  <a:t> </a:t>
                </a:r>
                <a:r>
                  <a:rPr lang="en-US" sz="2400" dirty="0">
                    <a:solidFill>
                      <a:srgbClr val="C00000"/>
                    </a:solidFill>
                  </a:rPr>
                  <a:t>256</a:t>
                </a:r>
                <a:r>
                  <a:rPr lang="en-US" sz="2400" dirty="0"/>
                  <a:t>.</a:t>
                </a:r>
                <a:endParaRPr lang="LID4096" sz="2400" dirty="0"/>
              </a:p>
            </p:txBody>
          </p:sp>
        </mc:Choice>
        <mc:Fallback xmlns="">
          <p:sp>
            <p:nvSpPr>
              <p:cNvPr id="3" name="TextBox 2">
                <a:extLst>
                  <a:ext uri="{FF2B5EF4-FFF2-40B4-BE49-F238E27FC236}">
                    <a16:creationId xmlns:a16="http://schemas.microsoft.com/office/drawing/2014/main" id="{DA04A1D8-65F8-4A11-BDFA-8F9F5786663D}"/>
                  </a:ext>
                </a:extLst>
              </p:cNvPr>
              <p:cNvSpPr txBox="1">
                <a:spLocks noRot="1" noChangeAspect="1" noMove="1" noResize="1" noEditPoints="1" noAdjustHandles="1" noChangeArrowheads="1" noChangeShapeType="1" noTextEdit="1"/>
              </p:cNvSpPr>
              <p:nvPr/>
            </p:nvSpPr>
            <p:spPr>
              <a:xfrm>
                <a:off x="1540042" y="1876926"/>
                <a:ext cx="9480883" cy="1938992"/>
              </a:xfrm>
              <a:prstGeom prst="rect">
                <a:avLst/>
              </a:prstGeom>
              <a:blipFill>
                <a:blip r:embed="rId4"/>
                <a:stretch>
                  <a:fillRect l="-900" t="-2516" b="-6289"/>
                </a:stretch>
              </a:blipFill>
            </p:spPr>
            <p:txBody>
              <a:bodyPr/>
              <a:lstStyle/>
              <a:p>
                <a:r>
                  <a:rPr lang="LID4096">
                    <a:noFill/>
                  </a:rPr>
                  <a:t> </a:t>
                </a:r>
              </a:p>
            </p:txBody>
          </p:sp>
        </mc:Fallback>
      </mc:AlternateContent>
      <p:pic>
        <p:nvPicPr>
          <p:cNvPr id="16" name="Picture 15">
            <a:extLst>
              <a:ext uri="{FF2B5EF4-FFF2-40B4-BE49-F238E27FC236}">
                <a16:creationId xmlns:a16="http://schemas.microsoft.com/office/drawing/2014/main" id="{86DA4DDE-DD84-46D5-86DD-2D2867DA0C5F}"/>
              </a:ext>
            </a:extLst>
          </p:cNvPr>
          <p:cNvPicPr>
            <a:picLocks noChangeAspect="1"/>
          </p:cNvPicPr>
          <p:nvPr/>
        </p:nvPicPr>
        <p:blipFill>
          <a:blip r:embed="rId5"/>
          <a:stretch>
            <a:fillRect/>
          </a:stretch>
        </p:blipFill>
        <p:spPr>
          <a:xfrm>
            <a:off x="5052060" y="4090616"/>
            <a:ext cx="1889847" cy="2181139"/>
          </a:xfrm>
          <a:prstGeom prst="rect">
            <a:avLst/>
          </a:prstGeom>
        </p:spPr>
      </p:pic>
      <p:pic>
        <p:nvPicPr>
          <p:cNvPr id="21" name="Picture 20">
            <a:extLst>
              <a:ext uri="{FF2B5EF4-FFF2-40B4-BE49-F238E27FC236}">
                <a16:creationId xmlns:a16="http://schemas.microsoft.com/office/drawing/2014/main" id="{950320E0-58AA-4EDD-A370-26F5E2B03D3C}"/>
              </a:ext>
            </a:extLst>
          </p:cNvPr>
          <p:cNvPicPr>
            <a:picLocks noChangeAspect="1"/>
          </p:cNvPicPr>
          <p:nvPr/>
        </p:nvPicPr>
        <p:blipFill>
          <a:blip r:embed="rId6"/>
          <a:stretch>
            <a:fillRect/>
          </a:stretch>
        </p:blipFill>
        <p:spPr>
          <a:xfrm>
            <a:off x="8561538" y="4090616"/>
            <a:ext cx="1892387" cy="2172195"/>
          </a:xfrm>
          <a:prstGeom prst="rect">
            <a:avLst/>
          </a:prstGeom>
        </p:spPr>
      </p:pic>
      <p:sp>
        <p:nvSpPr>
          <p:cNvPr id="22" name="向右箭號 8">
            <a:extLst>
              <a:ext uri="{FF2B5EF4-FFF2-40B4-BE49-F238E27FC236}">
                <a16:creationId xmlns:a16="http://schemas.microsoft.com/office/drawing/2014/main" id="{B5DFBD27-C068-4801-BDC2-3F42F03755B2}"/>
              </a:ext>
            </a:extLst>
          </p:cNvPr>
          <p:cNvSpPr/>
          <p:nvPr/>
        </p:nvSpPr>
        <p:spPr>
          <a:xfrm>
            <a:off x="7457263" y="5063361"/>
            <a:ext cx="588918" cy="226703"/>
          </a:xfrm>
          <a:prstGeom prst="rightArrow">
            <a:avLst/>
          </a:prstGeom>
          <a:solidFill>
            <a:srgbClr val="D149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TextBox 22">
            <a:extLst>
              <a:ext uri="{FF2B5EF4-FFF2-40B4-BE49-F238E27FC236}">
                <a16:creationId xmlns:a16="http://schemas.microsoft.com/office/drawing/2014/main" id="{54293F81-2A3E-4DBC-93B3-C2EB65E97A0F}"/>
              </a:ext>
            </a:extLst>
          </p:cNvPr>
          <p:cNvSpPr txBox="1"/>
          <p:nvPr/>
        </p:nvSpPr>
        <p:spPr>
          <a:xfrm>
            <a:off x="5489690" y="6267173"/>
            <a:ext cx="1199367" cy="369332"/>
          </a:xfrm>
          <a:prstGeom prst="rect">
            <a:avLst/>
          </a:prstGeom>
          <a:noFill/>
        </p:spPr>
        <p:txBody>
          <a:bodyPr wrap="none" rtlCol="0">
            <a:spAutoFit/>
          </a:bodyPr>
          <a:lstStyle/>
          <a:p>
            <a:r>
              <a:rPr lang="en-US" dirty="0"/>
              <a:t>Original T2</a:t>
            </a:r>
            <a:endParaRPr lang="LID4096" dirty="0"/>
          </a:p>
        </p:txBody>
      </p:sp>
      <p:sp>
        <p:nvSpPr>
          <p:cNvPr id="24" name="TextBox 23">
            <a:extLst>
              <a:ext uri="{FF2B5EF4-FFF2-40B4-BE49-F238E27FC236}">
                <a16:creationId xmlns:a16="http://schemas.microsoft.com/office/drawing/2014/main" id="{C0DD4D5E-5556-4381-B5E4-D2ED428652A3}"/>
              </a:ext>
            </a:extLst>
          </p:cNvPr>
          <p:cNvSpPr txBox="1"/>
          <p:nvPr/>
        </p:nvSpPr>
        <p:spPr>
          <a:xfrm>
            <a:off x="8674544" y="6267173"/>
            <a:ext cx="1750094" cy="369332"/>
          </a:xfrm>
          <a:prstGeom prst="rect">
            <a:avLst/>
          </a:prstGeom>
          <a:noFill/>
        </p:spPr>
        <p:txBody>
          <a:bodyPr wrap="none" rtlCol="0">
            <a:spAutoFit/>
          </a:bodyPr>
          <a:lstStyle/>
          <a:p>
            <a:r>
              <a:rPr lang="en-US" dirty="0"/>
              <a:t>Skull-stripped T2</a:t>
            </a:r>
            <a:endParaRPr lang="LID4096" dirty="0"/>
          </a:p>
        </p:txBody>
      </p:sp>
    </p:spTree>
    <p:extLst>
      <p:ext uri="{BB962C8B-B14F-4D97-AF65-F5344CB8AC3E}">
        <p14:creationId xmlns:p14="http://schemas.microsoft.com/office/powerpoint/2010/main" val="377121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9621095" cy="707886"/>
          </a:xfrm>
          <a:prstGeom prst="rect">
            <a:avLst/>
          </a:prstGeom>
          <a:noFill/>
        </p:spPr>
        <p:txBody>
          <a:bodyPr wrap="none" rtlCol="0">
            <a:spAutoFit/>
          </a:bodyPr>
          <a:lstStyle/>
          <a:p>
            <a:r>
              <a:rPr kumimoji="1" lang="en-US" altLang="zh-TW" sz="4000" dirty="0">
                <a:cs typeface="Times New Roman" panose="02020603050405020304" pitchFamily="18" charset="0"/>
              </a:rPr>
              <a:t>Anomaly Detection Method: Training Scheme</a:t>
            </a:r>
            <a:endParaRPr kumimoji="1" lang="zh-TW" altLang="en-US" sz="3000" dirty="0">
              <a:cs typeface="Times New Roman" panose="02020603050405020304" pitchFamily="18" charset="0"/>
            </a:endParaRPr>
          </a:p>
        </p:txBody>
      </p:sp>
      <p:sp>
        <p:nvSpPr>
          <p:cNvPr id="17" name="投影片編號版面配置區 16">
            <a:extLst>
              <a:ext uri="{FF2B5EF4-FFF2-40B4-BE49-F238E27FC236}">
                <a16:creationId xmlns:a16="http://schemas.microsoft.com/office/drawing/2014/main" id="{F59223EA-B00F-04F7-1842-A8A19BC343F6}"/>
              </a:ext>
            </a:extLst>
          </p:cNvPr>
          <p:cNvSpPr>
            <a:spLocks noGrp="1"/>
          </p:cNvSpPr>
          <p:nvPr>
            <p:ph type="sldNum" sz="quarter" idx="12"/>
          </p:nvPr>
        </p:nvSpPr>
        <p:spPr/>
        <p:txBody>
          <a:bodyPr/>
          <a:lstStyle/>
          <a:p>
            <a:fld id="{9A9354D6-262D-7940-B9DF-ED0362076AA6}" type="slidenum">
              <a:rPr kumimoji="1" lang="zh-TW" altLang="en-US" smtClean="0"/>
              <a:pPr/>
              <a:t>22</a:t>
            </a:fld>
            <a:endParaRPr kumimoji="1" lang="zh-TW" altLang="en-US" dirty="0"/>
          </a:p>
        </p:txBody>
      </p:sp>
      <p:pic>
        <p:nvPicPr>
          <p:cNvPr id="5" name="Picture 4">
            <a:extLst>
              <a:ext uri="{FF2B5EF4-FFF2-40B4-BE49-F238E27FC236}">
                <a16:creationId xmlns:a16="http://schemas.microsoft.com/office/drawing/2014/main" id="{808C16DF-9F79-4708-8254-533426476D01}"/>
              </a:ext>
            </a:extLst>
          </p:cNvPr>
          <p:cNvPicPr>
            <a:picLocks noChangeAspect="1"/>
          </p:cNvPicPr>
          <p:nvPr/>
        </p:nvPicPr>
        <p:blipFill>
          <a:blip r:embed="rId4"/>
          <a:stretch>
            <a:fillRect/>
          </a:stretch>
        </p:blipFill>
        <p:spPr>
          <a:xfrm>
            <a:off x="108752" y="1380628"/>
            <a:ext cx="11974496" cy="4935868"/>
          </a:xfrm>
          <a:prstGeom prst="rect">
            <a:avLst/>
          </a:prstGeom>
        </p:spPr>
      </p:pic>
    </p:spTree>
    <p:extLst>
      <p:ext uri="{BB962C8B-B14F-4D97-AF65-F5344CB8AC3E}">
        <p14:creationId xmlns:p14="http://schemas.microsoft.com/office/powerpoint/2010/main" val="421750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4835619" cy="707886"/>
          </a:xfrm>
          <a:prstGeom prst="rect">
            <a:avLst/>
          </a:prstGeom>
          <a:noFill/>
        </p:spPr>
        <p:txBody>
          <a:bodyPr wrap="none" rtlCol="0">
            <a:spAutoFit/>
          </a:bodyPr>
          <a:lstStyle/>
          <a:p>
            <a:r>
              <a:rPr kumimoji="1" lang="en-US" altLang="zh-TW" sz="4000" dirty="0">
                <a:cs typeface="Times New Roman" panose="02020603050405020304" pitchFamily="18" charset="0"/>
              </a:rPr>
              <a:t>Noise(s) Specifications</a:t>
            </a:r>
            <a:endParaRPr kumimoji="1" lang="zh-TW" altLang="en-US" sz="4000" dirty="0">
              <a:cs typeface="Times New Roman" panose="02020603050405020304" pitchFamily="18" charset="0"/>
            </a:endParaRPr>
          </a:p>
        </p:txBody>
      </p:sp>
      <p:sp>
        <p:nvSpPr>
          <p:cNvPr id="11" name="投影片編號版面配置區 10">
            <a:extLst>
              <a:ext uri="{FF2B5EF4-FFF2-40B4-BE49-F238E27FC236}">
                <a16:creationId xmlns:a16="http://schemas.microsoft.com/office/drawing/2014/main" id="{1F557F50-3EC0-FF71-8214-3CADCFC7B935}"/>
              </a:ext>
            </a:extLst>
          </p:cNvPr>
          <p:cNvSpPr>
            <a:spLocks noGrp="1"/>
          </p:cNvSpPr>
          <p:nvPr>
            <p:ph type="sldNum" sz="quarter" idx="12"/>
          </p:nvPr>
        </p:nvSpPr>
        <p:spPr/>
        <p:txBody>
          <a:bodyPr/>
          <a:lstStyle/>
          <a:p>
            <a:fld id="{9A9354D6-262D-7940-B9DF-ED0362076AA6}" type="slidenum">
              <a:rPr kumimoji="1" lang="zh-TW" altLang="en-US" smtClean="0"/>
              <a:pPr/>
              <a:t>23</a:t>
            </a:fld>
            <a:endParaRPr kumimoji="1" lang="zh-TW" altLang="en-US" dirty="0"/>
          </a:p>
        </p:txBody>
      </p:sp>
      <p:pic>
        <p:nvPicPr>
          <p:cNvPr id="3" name="Picture 2">
            <a:extLst>
              <a:ext uri="{FF2B5EF4-FFF2-40B4-BE49-F238E27FC236}">
                <a16:creationId xmlns:a16="http://schemas.microsoft.com/office/drawing/2014/main" id="{4437220D-6D13-47A8-A1A7-21D1FFBD9D53}"/>
              </a:ext>
            </a:extLst>
          </p:cNvPr>
          <p:cNvPicPr>
            <a:picLocks noChangeAspect="1"/>
          </p:cNvPicPr>
          <p:nvPr/>
        </p:nvPicPr>
        <p:blipFill>
          <a:blip r:embed="rId4"/>
          <a:stretch>
            <a:fillRect/>
          </a:stretch>
        </p:blipFill>
        <p:spPr>
          <a:xfrm>
            <a:off x="6926599" y="1137077"/>
            <a:ext cx="4976291" cy="52353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915D92-B436-4C6F-9B04-E9EB8D9670D0}"/>
                  </a:ext>
                </a:extLst>
              </p:cNvPr>
              <p:cNvSpPr txBox="1"/>
              <p:nvPr/>
            </p:nvSpPr>
            <p:spPr>
              <a:xfrm>
                <a:off x="1542155" y="1088502"/>
                <a:ext cx="5550795"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Coarse Noise </a:t>
                </a:r>
                <a:r>
                  <a:rPr lang="en" altLang="zh-TW" sz="2000" dirty="0">
                    <a:cs typeface="Times New Roman" panose="02020603050405020304" pitchFamily="18" charset="0"/>
                  </a:rPr>
                  <a:t>(</a:t>
                </a:r>
                <a:r>
                  <a:rPr lang="en" altLang="zh-TW" sz="2000" b="0" i="1" dirty="0">
                    <a:effectLst/>
                    <a:ea typeface="STLiti" panose="02010800040101010101" pitchFamily="2" charset="-122"/>
                    <a:cs typeface="Times New Roman" panose="02020603050405020304" pitchFamily="18" charset="0"/>
                  </a:rPr>
                  <a:t>Kascenas et al., </a:t>
                </a:r>
                <a:r>
                  <a:rPr lang="en" altLang="zh-TW" sz="2000" i="1" dirty="0">
                    <a:ea typeface="STLiti" panose="02010800040101010101" pitchFamily="2" charset="-122"/>
                    <a:cs typeface="Times New Roman" panose="02020603050405020304" pitchFamily="18" charset="0"/>
                  </a:rPr>
                  <a:t>2022</a:t>
                </a:r>
                <a:r>
                  <a:rPr lang="en" altLang="zh-TW" sz="2000" dirty="0">
                    <a:cs typeface="Times New Roman" panose="02020603050405020304" pitchFamily="18" charset="0"/>
                  </a:rPr>
                  <a:t>) [10]</a:t>
                </a:r>
                <a:r>
                  <a:rPr lang="en-US" sz="2400" dirty="0"/>
                  <a:t>:</a:t>
                </a:r>
              </a:p>
              <a:p>
                <a:pPr marL="914400" lvl="1" indent="-457200">
                  <a:buFont typeface="+mj-lt"/>
                  <a:buAutoNum type="arabicPeriod"/>
                </a:pPr>
                <a:r>
                  <a:rPr lang="en-US" sz="2400" dirty="0"/>
                  <a:t>Samples </a:t>
                </a:r>
                <a:r>
                  <a:rPr lang="en-US" sz="2400" dirty="0">
                    <a:solidFill>
                      <a:srgbClr val="C00000"/>
                    </a:solidFill>
                  </a:rPr>
                  <a:t>Gaussian pixelwise noise </a:t>
                </a:r>
                <a:r>
                  <a:rPr lang="en-US" sz="2400" dirty="0"/>
                  <a:t>at </a:t>
                </a:r>
                <a:r>
                  <a:rPr lang="en-US" sz="2400" dirty="0">
                    <a:solidFill>
                      <a:srgbClr val="C00000"/>
                    </a:solidFill>
                  </a:rPr>
                  <a:t>16 </a:t>
                </a:r>
                <a14:m>
                  <m:oMath xmlns:m="http://schemas.openxmlformats.org/officeDocument/2006/math">
                    <m:r>
                      <a:rPr kumimoji="1" lang="en-US" altLang="zh-TW" sz="2400" i="1" dirty="0" smtClean="0">
                        <a:solidFill>
                          <a:srgbClr val="C00000"/>
                        </a:solidFill>
                        <a:latin typeface="Cambria Math" panose="02040503050406030204" pitchFamily="18" charset="0"/>
                        <a:cs typeface="Poppins" pitchFamily="2" charset="0"/>
                        <a:sym typeface="Symbol" panose="05050102010706020507" pitchFamily="18" charset="2"/>
                      </a:rPr>
                      <m:t></m:t>
                    </m:r>
                  </m:oMath>
                </a14:m>
                <a:r>
                  <a:rPr lang="en-US" sz="2400" dirty="0">
                    <a:solidFill>
                      <a:srgbClr val="C00000"/>
                    </a:solidFill>
                  </a:rPr>
                  <a:t> 16</a:t>
                </a:r>
                <a:r>
                  <a:rPr lang="en-US" sz="2400" dirty="0"/>
                  <a:t> resolution.</a:t>
                </a:r>
              </a:p>
              <a:p>
                <a:pPr marL="914400" lvl="1" indent="-457200">
                  <a:buFont typeface="+mj-lt"/>
                  <a:buAutoNum type="arabicPeriod"/>
                </a:pPr>
                <a:r>
                  <a:rPr lang="en-US" sz="2400" dirty="0" err="1"/>
                  <a:t>Upsamples</a:t>
                </a:r>
                <a:r>
                  <a:rPr lang="en-US" sz="2400" dirty="0"/>
                  <a:t> the Gaussian noise to 256 </a:t>
                </a:r>
                <a14:m>
                  <m:oMath xmlns:m="http://schemas.openxmlformats.org/officeDocument/2006/math">
                    <m:r>
                      <a:rPr kumimoji="1" lang="en-US" altLang="zh-TW" sz="2400" i="1" dirty="0" smtClean="0">
                        <a:latin typeface="Cambria Math" panose="02040503050406030204" pitchFamily="18" charset="0"/>
                        <a:cs typeface="Poppins" pitchFamily="2" charset="0"/>
                        <a:sym typeface="Symbol" panose="05050102010706020507" pitchFamily="18" charset="2"/>
                      </a:rPr>
                      <m:t></m:t>
                    </m:r>
                  </m:oMath>
                </a14:m>
                <a:r>
                  <a:rPr lang="en-US" sz="2400" dirty="0"/>
                  <a:t> 256.</a:t>
                </a:r>
              </a:p>
              <a:p>
                <a:pPr marL="914400" lvl="1" indent="-457200">
                  <a:buFont typeface="+mj-lt"/>
                  <a:buAutoNum type="arabicPeriod"/>
                </a:pPr>
                <a:r>
                  <a:rPr lang="en-US" sz="2400" dirty="0"/>
                  <a:t>Random translation.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Simplex Noise </a:t>
                </a:r>
                <a:r>
                  <a:rPr lang="en" altLang="zh-TW" sz="2000" dirty="0">
                    <a:cs typeface="Times New Roman" panose="02020603050405020304" pitchFamily="18" charset="0"/>
                  </a:rPr>
                  <a:t>(</a:t>
                </a:r>
                <a:r>
                  <a:rPr lang="en" altLang="zh-TW" sz="2000" b="0" i="1" dirty="0">
                    <a:effectLst/>
                    <a:ea typeface="STLiti" panose="02010800040101010101" pitchFamily="2" charset="-122"/>
                    <a:cs typeface="Times New Roman" panose="02020603050405020304" pitchFamily="18" charset="0"/>
                  </a:rPr>
                  <a:t>Wyatt et al., </a:t>
                </a:r>
                <a:r>
                  <a:rPr lang="en" altLang="zh-TW" sz="2000" i="1" dirty="0">
                    <a:ea typeface="STLiti" panose="02010800040101010101" pitchFamily="2" charset="-122"/>
                    <a:cs typeface="Times New Roman" panose="02020603050405020304" pitchFamily="18" charset="0"/>
                  </a:rPr>
                  <a:t>2022</a:t>
                </a:r>
                <a:r>
                  <a:rPr lang="en" altLang="zh-TW" sz="2000" dirty="0">
                    <a:cs typeface="Times New Roman" panose="02020603050405020304" pitchFamily="18" charset="0"/>
                  </a:rPr>
                  <a:t>) [9]</a:t>
                </a:r>
                <a:r>
                  <a:rPr lang="en-US" sz="2400" dirty="0"/>
                  <a:t>:</a:t>
                </a:r>
              </a:p>
              <a:p>
                <a:pPr marL="914400" lvl="1" indent="-457200">
                  <a:buFont typeface="+mj-lt"/>
                  <a:buAutoNum type="arabicPeriod"/>
                </a:pPr>
                <a:r>
                  <a:rPr lang="en-US" sz="2400" dirty="0">
                    <a:solidFill>
                      <a:srgbClr val="C00000"/>
                    </a:solidFill>
                  </a:rPr>
                  <a:t>Combines</a:t>
                </a:r>
                <a:r>
                  <a:rPr lang="en-US" sz="2400" dirty="0"/>
                  <a:t> 6 </a:t>
                </a:r>
                <a:r>
                  <a:rPr lang="en-US" sz="2400" dirty="0">
                    <a:solidFill>
                      <a:srgbClr val="C00000"/>
                    </a:solidFill>
                  </a:rPr>
                  <a:t>simplex noise </a:t>
                </a:r>
                <a:r>
                  <a:rPr lang="en-US" sz="2400" dirty="0"/>
                  <a:t>of frequency 2</a:t>
                </a:r>
                <a:r>
                  <a:rPr lang="en-US" sz="2400" baseline="30000" dirty="0"/>
                  <a:t>-6 </a:t>
                </a:r>
                <a:r>
                  <a:rPr lang="en-US" sz="2400" dirty="0"/>
                  <a:t>together.</a:t>
                </a:r>
              </a:p>
              <a:p>
                <a:pPr marL="914400" lvl="1" indent="-457200">
                  <a:buFont typeface="+mj-lt"/>
                  <a:buAutoNum type="arabicPeriod"/>
                </a:pPr>
                <a:r>
                  <a:rPr lang="en-US" sz="2400" dirty="0"/>
                  <a:t>Frequency amplitudes decay with 0.8 decay rate.</a:t>
                </a:r>
              </a:p>
              <a:p>
                <a:pPr marL="914400" lvl="1" indent="-457200">
                  <a:buFont typeface="+mj-lt"/>
                  <a:buAutoNum type="arabicPeriod"/>
                </a:pPr>
                <a:r>
                  <a:rPr lang="en-US" sz="2400" dirty="0"/>
                  <a:t>Add noise to image with 88 steps forward diffusion process.</a:t>
                </a:r>
                <a:endParaRPr lang="LID4096" sz="2400" dirty="0"/>
              </a:p>
            </p:txBody>
          </p:sp>
        </mc:Choice>
        <mc:Fallback xmlns="">
          <p:sp>
            <p:nvSpPr>
              <p:cNvPr id="5" name="TextBox 4">
                <a:extLst>
                  <a:ext uri="{FF2B5EF4-FFF2-40B4-BE49-F238E27FC236}">
                    <a16:creationId xmlns:a16="http://schemas.microsoft.com/office/drawing/2014/main" id="{92915D92-B436-4C6F-9B04-E9EB8D9670D0}"/>
                  </a:ext>
                </a:extLst>
              </p:cNvPr>
              <p:cNvSpPr txBox="1">
                <a:spLocks noRot="1" noChangeAspect="1" noMove="1" noResize="1" noEditPoints="1" noAdjustHandles="1" noChangeArrowheads="1" noChangeShapeType="1" noTextEdit="1"/>
              </p:cNvSpPr>
              <p:nvPr/>
            </p:nvSpPr>
            <p:spPr>
              <a:xfrm>
                <a:off x="1542155" y="1088502"/>
                <a:ext cx="5550795" cy="5262979"/>
              </a:xfrm>
              <a:prstGeom prst="rect">
                <a:avLst/>
              </a:prstGeom>
              <a:blipFill>
                <a:blip r:embed="rId5"/>
                <a:stretch>
                  <a:fillRect l="-1537" t="-927" b="-1738"/>
                </a:stretch>
              </a:blipFill>
            </p:spPr>
            <p:txBody>
              <a:bodyPr/>
              <a:lstStyle/>
              <a:p>
                <a:r>
                  <a:rPr lang="LID4096">
                    <a:noFill/>
                  </a:rPr>
                  <a:t> </a:t>
                </a:r>
              </a:p>
            </p:txBody>
          </p:sp>
        </mc:Fallback>
      </mc:AlternateContent>
      <p:sp>
        <p:nvSpPr>
          <p:cNvPr id="9" name="TextBox 8">
            <a:extLst>
              <a:ext uri="{FF2B5EF4-FFF2-40B4-BE49-F238E27FC236}">
                <a16:creationId xmlns:a16="http://schemas.microsoft.com/office/drawing/2014/main" id="{1FC2DD96-2E29-4558-AB5B-387F69492153}"/>
              </a:ext>
            </a:extLst>
          </p:cNvPr>
          <p:cNvSpPr txBox="1"/>
          <p:nvPr/>
        </p:nvSpPr>
        <p:spPr>
          <a:xfrm>
            <a:off x="0" y="6170918"/>
            <a:ext cx="6427477" cy="646331"/>
          </a:xfrm>
          <a:prstGeom prst="rect">
            <a:avLst/>
          </a:prstGeom>
          <a:noFill/>
        </p:spPr>
        <p:txBody>
          <a:bodyPr wrap="square" rtlCol="0">
            <a:spAutoFit/>
          </a:bodyPr>
          <a:lstStyle/>
          <a:p>
            <a:r>
              <a:rPr lang="en-US" sz="1200" b="0" i="0" dirty="0">
                <a:effectLst/>
                <a:latin typeface="Times New Roman" panose="02020603050405020304" pitchFamily="18" charset="0"/>
              </a:rPr>
              <a:t>[9] Wyatt et al., “</a:t>
            </a:r>
            <a:r>
              <a:rPr lang="en-US" sz="1200" b="0" i="0" dirty="0" err="1">
                <a:effectLst/>
                <a:latin typeface="Times New Roman" panose="02020603050405020304" pitchFamily="18" charset="0"/>
              </a:rPr>
              <a:t>Anoddpm</a:t>
            </a:r>
            <a:r>
              <a:rPr lang="en-US" sz="1200" b="0" i="0" dirty="0">
                <a:effectLst/>
                <a:latin typeface="Times New Roman" panose="02020603050405020304" pitchFamily="18" charset="0"/>
              </a:rPr>
              <a:t>: Anomaly detection with denoising diffusion probabilistic models using simplex noise,” 2022 IEEE/CVF Conference on Computer Vision and Pattern Recognition Workshops (CVPRW)</a:t>
            </a:r>
            <a:endParaRPr lang="LID4096" sz="1200" dirty="0"/>
          </a:p>
        </p:txBody>
      </p:sp>
      <p:sp>
        <p:nvSpPr>
          <p:cNvPr id="12" name="TextBox 11">
            <a:extLst>
              <a:ext uri="{FF2B5EF4-FFF2-40B4-BE49-F238E27FC236}">
                <a16:creationId xmlns:a16="http://schemas.microsoft.com/office/drawing/2014/main" id="{6ECD09B1-CD04-4484-8EA1-70BA7112E31B}"/>
              </a:ext>
            </a:extLst>
          </p:cNvPr>
          <p:cNvSpPr txBox="1"/>
          <p:nvPr/>
        </p:nvSpPr>
        <p:spPr>
          <a:xfrm>
            <a:off x="6217920" y="6319835"/>
            <a:ext cx="5537243" cy="461665"/>
          </a:xfrm>
          <a:prstGeom prst="rect">
            <a:avLst/>
          </a:prstGeom>
          <a:noFill/>
        </p:spPr>
        <p:txBody>
          <a:bodyPr wrap="square" rtlCol="0">
            <a:spAutoFit/>
          </a:bodyPr>
          <a:lstStyle/>
          <a:p>
            <a:r>
              <a:rPr lang="en-US" sz="1200" b="0" i="0" dirty="0">
                <a:effectLst/>
                <a:latin typeface="Times New Roman" panose="02020603050405020304" pitchFamily="18" charset="0"/>
              </a:rPr>
              <a:t>[10] </a:t>
            </a:r>
            <a:r>
              <a:rPr lang="en-US" sz="1200" b="0" i="0" dirty="0" err="1">
                <a:effectLst/>
                <a:latin typeface="Times New Roman" panose="02020603050405020304" pitchFamily="18" charset="0"/>
              </a:rPr>
              <a:t>Kascenas</a:t>
            </a:r>
            <a:r>
              <a:rPr lang="en-US" sz="1200" dirty="0">
                <a:latin typeface="Times New Roman" panose="02020603050405020304" pitchFamily="18" charset="0"/>
              </a:rPr>
              <a:t> et al.</a:t>
            </a:r>
            <a:r>
              <a:rPr lang="en-US" sz="1200" b="0" i="0" dirty="0">
                <a:effectLst/>
                <a:latin typeface="Times New Roman" panose="02020603050405020304" pitchFamily="18" charset="0"/>
              </a:rPr>
              <a:t>, “Denoising autoencoders for unsupervised anomaly detection in brain </a:t>
            </a:r>
            <a:r>
              <a:rPr lang="en-US" sz="1200" b="0" i="0" dirty="0" err="1">
                <a:effectLst/>
                <a:latin typeface="Times New Roman" panose="02020603050405020304" pitchFamily="18" charset="0"/>
              </a:rPr>
              <a:t>mri</a:t>
            </a:r>
            <a:r>
              <a:rPr lang="en-US" sz="1200" b="0" i="0" dirty="0">
                <a:effectLst/>
                <a:latin typeface="Times New Roman" panose="02020603050405020304" pitchFamily="18" charset="0"/>
              </a:rPr>
              <a:t>,” in International Conference on Medical Imaging with Deep Learning, 2022</a:t>
            </a:r>
            <a:endParaRPr lang="LID4096" sz="1200" dirty="0"/>
          </a:p>
        </p:txBody>
      </p:sp>
    </p:spTree>
    <p:extLst>
      <p:ext uri="{BB962C8B-B14F-4D97-AF65-F5344CB8AC3E}">
        <p14:creationId xmlns:p14="http://schemas.microsoft.com/office/powerpoint/2010/main" val="442029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9427709" cy="707886"/>
          </a:xfrm>
          <a:prstGeom prst="rect">
            <a:avLst/>
          </a:prstGeom>
          <a:noFill/>
        </p:spPr>
        <p:txBody>
          <a:bodyPr wrap="none" rtlCol="0">
            <a:spAutoFit/>
          </a:bodyPr>
          <a:lstStyle/>
          <a:p>
            <a:r>
              <a:rPr kumimoji="1" lang="en-US" altLang="zh-TW" sz="4000" dirty="0">
                <a:cs typeface="Times New Roman" panose="02020603050405020304" pitchFamily="18" charset="0"/>
              </a:rPr>
              <a:t>Anomaly Detection Method: Testing Scheme</a:t>
            </a:r>
            <a:endParaRPr kumimoji="1" lang="zh-TW" altLang="en-US" sz="3000" dirty="0">
              <a:cs typeface="Times New Roman" panose="02020603050405020304" pitchFamily="18" charset="0"/>
            </a:endParaRPr>
          </a:p>
        </p:txBody>
      </p:sp>
      <p:sp>
        <p:nvSpPr>
          <p:cNvPr id="17" name="投影片編號版面配置區 16">
            <a:extLst>
              <a:ext uri="{FF2B5EF4-FFF2-40B4-BE49-F238E27FC236}">
                <a16:creationId xmlns:a16="http://schemas.microsoft.com/office/drawing/2014/main" id="{F59223EA-B00F-04F7-1842-A8A19BC343F6}"/>
              </a:ext>
            </a:extLst>
          </p:cNvPr>
          <p:cNvSpPr>
            <a:spLocks noGrp="1"/>
          </p:cNvSpPr>
          <p:nvPr>
            <p:ph type="sldNum" sz="quarter" idx="12"/>
          </p:nvPr>
        </p:nvSpPr>
        <p:spPr/>
        <p:txBody>
          <a:bodyPr/>
          <a:lstStyle/>
          <a:p>
            <a:fld id="{9A9354D6-262D-7940-B9DF-ED0362076AA6}" type="slidenum">
              <a:rPr kumimoji="1" lang="zh-TW" altLang="en-US" smtClean="0"/>
              <a:pPr/>
              <a:t>24</a:t>
            </a:fld>
            <a:endParaRPr kumimoji="1" lang="zh-TW" altLang="en-US" dirty="0"/>
          </a:p>
        </p:txBody>
      </p:sp>
      <p:sp>
        <p:nvSpPr>
          <p:cNvPr id="8" name="TextBox 7">
            <a:extLst>
              <a:ext uri="{FF2B5EF4-FFF2-40B4-BE49-F238E27FC236}">
                <a16:creationId xmlns:a16="http://schemas.microsoft.com/office/drawing/2014/main" id="{53461A74-0D9F-4055-97A0-0D7A28BCB756}"/>
              </a:ext>
            </a:extLst>
          </p:cNvPr>
          <p:cNvSpPr txBox="1"/>
          <p:nvPr/>
        </p:nvSpPr>
        <p:spPr>
          <a:xfrm>
            <a:off x="1533985" y="1440392"/>
            <a:ext cx="9110777"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No noise is applied during inference.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Testing is performed on the entire brain slices of every subject.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Anomalies are represented as out-of-distribution data, and regions with higher reconstruction errors are indicative of anomalous areas.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11" name="Picture 10">
            <a:extLst>
              <a:ext uri="{FF2B5EF4-FFF2-40B4-BE49-F238E27FC236}">
                <a16:creationId xmlns:a16="http://schemas.microsoft.com/office/drawing/2014/main" id="{272144AB-72D2-4F8F-8945-8D6CF410A151}"/>
              </a:ext>
            </a:extLst>
          </p:cNvPr>
          <p:cNvPicPr>
            <a:picLocks noChangeAspect="1"/>
          </p:cNvPicPr>
          <p:nvPr/>
        </p:nvPicPr>
        <p:blipFill>
          <a:blip r:embed="rId4"/>
          <a:stretch>
            <a:fillRect/>
          </a:stretch>
        </p:blipFill>
        <p:spPr>
          <a:xfrm>
            <a:off x="781050" y="3895294"/>
            <a:ext cx="10447545" cy="2703762"/>
          </a:xfrm>
          <a:prstGeom prst="rect">
            <a:avLst/>
          </a:prstGeom>
        </p:spPr>
      </p:pic>
    </p:spTree>
    <p:extLst>
      <p:ext uri="{BB962C8B-B14F-4D97-AF65-F5344CB8AC3E}">
        <p14:creationId xmlns:p14="http://schemas.microsoft.com/office/powerpoint/2010/main" val="3355245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AF6D182-378A-44F9-B6B8-BDEFF4752F4D}"/>
              </a:ext>
            </a:extLst>
          </p:cNvPr>
          <p:cNvPicPr>
            <a:picLocks noChangeAspect="1"/>
          </p:cNvPicPr>
          <p:nvPr/>
        </p:nvPicPr>
        <p:blipFill>
          <a:blip r:embed="rId3"/>
          <a:stretch>
            <a:fillRect/>
          </a:stretch>
        </p:blipFill>
        <p:spPr>
          <a:xfrm>
            <a:off x="781050" y="3864814"/>
            <a:ext cx="10447545" cy="2703762"/>
          </a:xfrm>
          <a:prstGeom prst="rect">
            <a:avLst/>
          </a:prstGeom>
        </p:spPr>
      </p:pic>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4"/>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5346656" cy="707886"/>
          </a:xfrm>
          <a:prstGeom prst="rect">
            <a:avLst/>
          </a:prstGeom>
          <a:noFill/>
        </p:spPr>
        <p:txBody>
          <a:bodyPr wrap="none" rtlCol="0">
            <a:spAutoFit/>
          </a:bodyPr>
          <a:lstStyle/>
          <a:p>
            <a:r>
              <a:rPr kumimoji="1" lang="en-US" altLang="zh-TW" sz="4000" dirty="0">
                <a:cs typeface="Times New Roman" panose="02020603050405020304" pitchFamily="18" charset="0"/>
              </a:rPr>
              <a:t>Residuals Postprocessing</a:t>
            </a:r>
            <a:endParaRPr kumimoji="1" lang="zh-TW" altLang="en-US" sz="3000" dirty="0">
              <a:cs typeface="Times New Roman" panose="02020603050405020304" pitchFamily="18" charset="0"/>
            </a:endParaRPr>
          </a:p>
        </p:txBody>
      </p:sp>
      <p:sp>
        <p:nvSpPr>
          <p:cNvPr id="17" name="投影片編號版面配置區 16">
            <a:extLst>
              <a:ext uri="{FF2B5EF4-FFF2-40B4-BE49-F238E27FC236}">
                <a16:creationId xmlns:a16="http://schemas.microsoft.com/office/drawing/2014/main" id="{F59223EA-B00F-04F7-1842-A8A19BC343F6}"/>
              </a:ext>
            </a:extLst>
          </p:cNvPr>
          <p:cNvSpPr>
            <a:spLocks noGrp="1"/>
          </p:cNvSpPr>
          <p:nvPr>
            <p:ph type="sldNum" sz="quarter" idx="12"/>
          </p:nvPr>
        </p:nvSpPr>
        <p:spPr/>
        <p:txBody>
          <a:bodyPr/>
          <a:lstStyle/>
          <a:p>
            <a:fld id="{9A9354D6-262D-7940-B9DF-ED0362076AA6}" type="slidenum">
              <a:rPr kumimoji="1" lang="zh-TW" altLang="en-US" smtClean="0"/>
              <a:pPr/>
              <a:t>25</a:t>
            </a:fld>
            <a:endParaRPr kumimoji="1" lang="zh-TW" altLang="en-US" dirty="0"/>
          </a:p>
        </p:txBody>
      </p:sp>
      <p:sp>
        <p:nvSpPr>
          <p:cNvPr id="14" name="圓角矩形 1">
            <a:extLst>
              <a:ext uri="{FF2B5EF4-FFF2-40B4-BE49-F238E27FC236}">
                <a16:creationId xmlns:a16="http://schemas.microsoft.com/office/drawing/2014/main" id="{2F3164C1-4390-4B51-8011-D74036EEE4BF}"/>
              </a:ext>
            </a:extLst>
          </p:cNvPr>
          <p:cNvSpPr/>
          <p:nvPr/>
        </p:nvSpPr>
        <p:spPr>
          <a:xfrm>
            <a:off x="8281115" y="6054346"/>
            <a:ext cx="1725043" cy="753414"/>
          </a:xfrm>
          <a:prstGeom prst="roundRect">
            <a:avLst/>
          </a:prstGeom>
          <a:solidFill>
            <a:srgbClr val="D1495B">
              <a:alpha val="10000"/>
            </a:srgbClr>
          </a:solidFill>
          <a:ln w="38100">
            <a:solidFill>
              <a:srgbClr val="D1495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 name="Connector: Curved 8">
            <a:extLst>
              <a:ext uri="{FF2B5EF4-FFF2-40B4-BE49-F238E27FC236}">
                <a16:creationId xmlns:a16="http://schemas.microsoft.com/office/drawing/2014/main" id="{35FEE731-B352-4FB3-8A18-2547603D5144}"/>
              </a:ext>
            </a:extLst>
          </p:cNvPr>
          <p:cNvCxnSpPr>
            <a:cxnSpLocks/>
            <a:stCxn id="14" idx="3"/>
          </p:cNvCxnSpPr>
          <p:nvPr/>
        </p:nvCxnSpPr>
        <p:spPr>
          <a:xfrm flipH="1" flipV="1">
            <a:off x="9330765" y="3668538"/>
            <a:ext cx="675393" cy="2762515"/>
          </a:xfrm>
          <a:prstGeom prst="curvedConnector4">
            <a:avLst>
              <a:gd name="adj1" fmla="val -220720"/>
              <a:gd name="adj2" fmla="val 83858"/>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5705E0DF-755E-457E-9E2B-AB5D981306CB}"/>
              </a:ext>
            </a:extLst>
          </p:cNvPr>
          <p:cNvSpPr txBox="1"/>
          <p:nvPr/>
        </p:nvSpPr>
        <p:spPr>
          <a:xfrm>
            <a:off x="1493948" y="1463255"/>
            <a:ext cx="5531691" cy="2677656"/>
          </a:xfrm>
          <a:prstGeom prst="rect">
            <a:avLst/>
          </a:prstGeom>
          <a:noFill/>
        </p:spPr>
        <p:txBody>
          <a:bodyPr wrap="square" rtlCol="0">
            <a:spAutoFit/>
          </a:bodyPr>
          <a:lstStyle/>
          <a:p>
            <a:r>
              <a:rPr lang="en-US" sz="2400" dirty="0"/>
              <a:t>Postprocessing steps</a:t>
            </a:r>
            <a:r>
              <a:rPr lang="en" altLang="zh-TW" sz="2400" b="0" i="1" dirty="0">
                <a:effectLst/>
              </a:rPr>
              <a:t> </a:t>
            </a:r>
            <a:r>
              <a:rPr lang="en" altLang="zh-TW" sz="2000" b="0" dirty="0">
                <a:effectLst/>
              </a:rPr>
              <a:t>(</a:t>
            </a:r>
            <a:r>
              <a:rPr lang="en" altLang="zh-TW" sz="2000" i="1" dirty="0">
                <a:effectLst/>
                <a:cs typeface="Times New Roman" panose="02020603050405020304" pitchFamily="18" charset="0"/>
              </a:rPr>
              <a:t>Baur et al., 2021</a:t>
            </a:r>
            <a:r>
              <a:rPr lang="en" altLang="zh-TW" sz="2000" b="0" dirty="0">
                <a:effectLst/>
              </a:rPr>
              <a:t>)</a:t>
            </a:r>
            <a:r>
              <a:rPr lang="en" altLang="zh-TW" sz="2000" b="0" i="1" dirty="0">
                <a:effectLst/>
              </a:rPr>
              <a:t> </a:t>
            </a:r>
            <a:r>
              <a:rPr lang="en" altLang="zh-TW" sz="2000" b="0" dirty="0">
                <a:effectLst/>
              </a:rPr>
              <a:t>[5] </a:t>
            </a:r>
            <a:r>
              <a:rPr lang="en-US" sz="2400" dirty="0"/>
              <a:t>:</a:t>
            </a:r>
          </a:p>
          <a:p>
            <a:pPr marL="342900" indent="-342900">
              <a:buFont typeface="+mj-lt"/>
              <a:buAutoNum type="arabicPeriod"/>
            </a:pPr>
            <a:r>
              <a:rPr lang="en-US" sz="2400" dirty="0"/>
              <a:t>Threshold with value 0.1.</a:t>
            </a:r>
          </a:p>
          <a:p>
            <a:pPr marL="342900" indent="-342900">
              <a:buFont typeface="+mj-lt"/>
              <a:buAutoNum type="arabicPeriod"/>
            </a:pPr>
            <a:endParaRPr lang="en-US" sz="2400" dirty="0"/>
          </a:p>
          <a:p>
            <a:pPr marL="342900" indent="-342900">
              <a:buFont typeface="+mj-lt"/>
              <a:buAutoNum type="arabicPeriod"/>
            </a:pPr>
            <a:r>
              <a:rPr lang="en-US" sz="2400" dirty="0"/>
              <a:t>3D median filter with kernel size 5x5x5.</a:t>
            </a:r>
          </a:p>
          <a:p>
            <a:pPr marL="342900" indent="-342900">
              <a:buFont typeface="+mj-lt"/>
              <a:buAutoNum type="arabicPeriod"/>
            </a:pPr>
            <a:endParaRPr lang="en-US" sz="2400" dirty="0"/>
          </a:p>
          <a:p>
            <a:pPr marL="342900" indent="-342900">
              <a:buFont typeface="+mj-lt"/>
              <a:buAutoNum type="arabicPeriod"/>
            </a:pPr>
            <a:r>
              <a:rPr lang="en-US" sz="2400" dirty="0"/>
              <a:t>3D connected component filter for area less than 8 voxels.</a:t>
            </a:r>
            <a:endParaRPr lang="LID4096" sz="2400" dirty="0"/>
          </a:p>
        </p:txBody>
      </p:sp>
      <p:pic>
        <p:nvPicPr>
          <p:cNvPr id="5" name="Picture 4">
            <a:extLst>
              <a:ext uri="{FF2B5EF4-FFF2-40B4-BE49-F238E27FC236}">
                <a16:creationId xmlns:a16="http://schemas.microsoft.com/office/drawing/2014/main" id="{42419FA9-66AE-4FDB-B0EC-385302F24F1F}"/>
              </a:ext>
            </a:extLst>
          </p:cNvPr>
          <p:cNvPicPr>
            <a:picLocks noChangeAspect="1"/>
          </p:cNvPicPr>
          <p:nvPr/>
        </p:nvPicPr>
        <p:blipFill>
          <a:blip r:embed="rId5"/>
          <a:stretch>
            <a:fillRect/>
          </a:stretch>
        </p:blipFill>
        <p:spPr>
          <a:xfrm>
            <a:off x="6863102" y="1619363"/>
            <a:ext cx="5316672" cy="2048003"/>
          </a:xfrm>
          <a:prstGeom prst="rect">
            <a:avLst/>
          </a:prstGeom>
        </p:spPr>
      </p:pic>
      <p:sp>
        <p:nvSpPr>
          <p:cNvPr id="16" name="TextBox 15">
            <a:extLst>
              <a:ext uri="{FF2B5EF4-FFF2-40B4-BE49-F238E27FC236}">
                <a16:creationId xmlns:a16="http://schemas.microsoft.com/office/drawing/2014/main" id="{99B140B6-ABCC-4A8D-A407-AB5AE66F9C98}"/>
              </a:ext>
            </a:extLst>
          </p:cNvPr>
          <p:cNvSpPr txBox="1"/>
          <p:nvPr/>
        </p:nvSpPr>
        <p:spPr>
          <a:xfrm>
            <a:off x="0" y="6347313"/>
            <a:ext cx="8485395" cy="461665"/>
          </a:xfrm>
          <a:prstGeom prst="rect">
            <a:avLst/>
          </a:prstGeom>
          <a:noFill/>
        </p:spPr>
        <p:txBody>
          <a:bodyPr wrap="square" rtlCol="0">
            <a:spAutoFit/>
          </a:bodyPr>
          <a:lstStyle/>
          <a:p>
            <a:r>
              <a:rPr lang="en-US" sz="1200" b="0" i="0" dirty="0">
                <a:effectLst/>
              </a:rPr>
              <a:t>[5] Baur et al., “Autoencoders for unsupervised anomaly segmentation in brain </a:t>
            </a:r>
            <a:r>
              <a:rPr lang="en-US" sz="1200" b="0" i="0" dirty="0" err="1">
                <a:effectLst/>
              </a:rPr>
              <a:t>mr</a:t>
            </a:r>
            <a:r>
              <a:rPr lang="en-US" sz="1200" b="0" i="0" dirty="0">
                <a:effectLst/>
              </a:rPr>
              <a:t> images: A comparative study,” Medical image analysis, 2020</a:t>
            </a:r>
            <a:endParaRPr lang="LID4096" sz="1200" dirty="0"/>
          </a:p>
        </p:txBody>
      </p:sp>
    </p:spTree>
    <p:extLst>
      <p:ext uri="{BB962C8B-B14F-4D97-AF65-F5344CB8AC3E}">
        <p14:creationId xmlns:p14="http://schemas.microsoft.com/office/powerpoint/2010/main" val="3176099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A7032-F39F-40E6-8917-5F24EDF87373}"/>
              </a:ext>
            </a:extLst>
          </p:cNvPr>
          <p:cNvPicPr>
            <a:picLocks noChangeAspect="1"/>
          </p:cNvPicPr>
          <p:nvPr/>
        </p:nvPicPr>
        <p:blipFill>
          <a:blip r:embed="rId3"/>
          <a:stretch>
            <a:fillRect/>
          </a:stretch>
        </p:blipFill>
        <p:spPr>
          <a:xfrm>
            <a:off x="839231" y="1140827"/>
            <a:ext cx="10544713" cy="5540579"/>
          </a:xfrm>
          <a:prstGeom prst="rect">
            <a:avLst/>
          </a:prstGeom>
        </p:spPr>
      </p:pic>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4"/>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4936223"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Network Architecture</a:t>
            </a:r>
            <a:endParaRPr kumimoji="1" lang="zh-TW" altLang="en-US" sz="4000" dirty="0">
              <a:latin typeface="Calisto MT" panose="02040603050505030304" pitchFamily="18" charset="0"/>
              <a:cs typeface="Times New Roman" panose="02020603050405020304" pitchFamily="18" charset="0"/>
            </a:endParaRPr>
          </a:p>
        </p:txBody>
      </p:sp>
      <p:sp>
        <p:nvSpPr>
          <p:cNvPr id="11" name="投影片編號版面配置區 10">
            <a:extLst>
              <a:ext uri="{FF2B5EF4-FFF2-40B4-BE49-F238E27FC236}">
                <a16:creationId xmlns:a16="http://schemas.microsoft.com/office/drawing/2014/main" id="{1F557F50-3EC0-FF71-8214-3CADCFC7B935}"/>
              </a:ext>
            </a:extLst>
          </p:cNvPr>
          <p:cNvSpPr>
            <a:spLocks noGrp="1"/>
          </p:cNvSpPr>
          <p:nvPr>
            <p:ph type="sldNum" sz="quarter" idx="12"/>
          </p:nvPr>
        </p:nvSpPr>
        <p:spPr/>
        <p:txBody>
          <a:bodyPr/>
          <a:lstStyle/>
          <a:p>
            <a:fld id="{9A9354D6-262D-7940-B9DF-ED0362076AA6}" type="slidenum">
              <a:rPr kumimoji="1" lang="zh-TW" altLang="en-US" smtClean="0"/>
              <a:pPr/>
              <a:t>26</a:t>
            </a:fld>
            <a:endParaRPr kumimoji="1" lang="zh-TW" altLang="en-US" dirty="0"/>
          </a:p>
        </p:txBody>
      </p:sp>
    </p:spTree>
    <p:extLst>
      <p:ext uri="{BB962C8B-B14F-4D97-AF65-F5344CB8AC3E}">
        <p14:creationId xmlns:p14="http://schemas.microsoft.com/office/powerpoint/2010/main" val="251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9621095" cy="707886"/>
          </a:xfrm>
          <a:prstGeom prst="rect">
            <a:avLst/>
          </a:prstGeom>
          <a:noFill/>
        </p:spPr>
        <p:txBody>
          <a:bodyPr wrap="none" rtlCol="0">
            <a:spAutoFit/>
          </a:bodyPr>
          <a:lstStyle/>
          <a:p>
            <a:r>
              <a:rPr kumimoji="1" lang="en-US" altLang="zh-TW" sz="4000" dirty="0">
                <a:cs typeface="Times New Roman" panose="02020603050405020304" pitchFamily="18" charset="0"/>
              </a:rPr>
              <a:t>Anomaly Detection Method: Training Scheme</a:t>
            </a:r>
            <a:endParaRPr kumimoji="1" lang="zh-TW" altLang="en-US" sz="3000" dirty="0">
              <a:cs typeface="Times New Roman" panose="02020603050405020304" pitchFamily="18" charset="0"/>
            </a:endParaRPr>
          </a:p>
        </p:txBody>
      </p:sp>
      <p:sp>
        <p:nvSpPr>
          <p:cNvPr id="17" name="投影片編號版面配置區 16">
            <a:extLst>
              <a:ext uri="{FF2B5EF4-FFF2-40B4-BE49-F238E27FC236}">
                <a16:creationId xmlns:a16="http://schemas.microsoft.com/office/drawing/2014/main" id="{F59223EA-B00F-04F7-1842-A8A19BC343F6}"/>
              </a:ext>
            </a:extLst>
          </p:cNvPr>
          <p:cNvSpPr>
            <a:spLocks noGrp="1"/>
          </p:cNvSpPr>
          <p:nvPr>
            <p:ph type="sldNum" sz="quarter" idx="12"/>
          </p:nvPr>
        </p:nvSpPr>
        <p:spPr/>
        <p:txBody>
          <a:bodyPr/>
          <a:lstStyle/>
          <a:p>
            <a:fld id="{9A9354D6-262D-7940-B9DF-ED0362076AA6}" type="slidenum">
              <a:rPr kumimoji="1" lang="zh-TW" altLang="en-US" smtClean="0"/>
              <a:pPr/>
              <a:t>27</a:t>
            </a:fld>
            <a:endParaRPr kumimoji="1" lang="zh-TW" altLang="en-US" dirty="0"/>
          </a:p>
        </p:txBody>
      </p:sp>
      <p:pic>
        <p:nvPicPr>
          <p:cNvPr id="5" name="Picture 4">
            <a:extLst>
              <a:ext uri="{FF2B5EF4-FFF2-40B4-BE49-F238E27FC236}">
                <a16:creationId xmlns:a16="http://schemas.microsoft.com/office/drawing/2014/main" id="{808C16DF-9F79-4708-8254-533426476D01}"/>
              </a:ext>
            </a:extLst>
          </p:cNvPr>
          <p:cNvPicPr>
            <a:picLocks noChangeAspect="1"/>
          </p:cNvPicPr>
          <p:nvPr/>
        </p:nvPicPr>
        <p:blipFill>
          <a:blip r:embed="rId4"/>
          <a:stretch>
            <a:fillRect/>
          </a:stretch>
        </p:blipFill>
        <p:spPr>
          <a:xfrm>
            <a:off x="108752" y="1380628"/>
            <a:ext cx="11974496" cy="4935868"/>
          </a:xfrm>
          <a:prstGeom prst="rect">
            <a:avLst/>
          </a:prstGeom>
        </p:spPr>
      </p:pic>
    </p:spTree>
    <p:extLst>
      <p:ext uri="{BB962C8B-B14F-4D97-AF65-F5344CB8AC3E}">
        <p14:creationId xmlns:p14="http://schemas.microsoft.com/office/powerpoint/2010/main" val="1590420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853ED83-ECBF-4F63-B997-C07C2F7F8C76}"/>
              </a:ext>
            </a:extLst>
          </p:cNvPr>
          <p:cNvPicPr>
            <a:picLocks noChangeAspect="1"/>
          </p:cNvPicPr>
          <p:nvPr/>
        </p:nvPicPr>
        <p:blipFill>
          <a:blip r:embed="rId3"/>
          <a:stretch>
            <a:fillRect/>
          </a:stretch>
        </p:blipFill>
        <p:spPr>
          <a:xfrm>
            <a:off x="839231" y="1140827"/>
            <a:ext cx="10544713" cy="5540579"/>
          </a:xfrm>
          <a:prstGeom prst="rect">
            <a:avLst/>
          </a:prstGeom>
        </p:spPr>
      </p:pic>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4"/>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11151130"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Semantic-Enriched Metric Learning and Sampling</a:t>
            </a:r>
            <a:endParaRPr kumimoji="1" lang="zh-TW" altLang="en-US" sz="4000" dirty="0">
              <a:latin typeface="Calisto MT" panose="02040603050505030304" pitchFamily="18" charset="0"/>
              <a:cs typeface="Times New Roman" panose="02020603050405020304" pitchFamily="18" charset="0"/>
            </a:endParaRPr>
          </a:p>
        </p:txBody>
      </p:sp>
      <p:sp>
        <p:nvSpPr>
          <p:cNvPr id="11" name="投影片編號版面配置區 10">
            <a:extLst>
              <a:ext uri="{FF2B5EF4-FFF2-40B4-BE49-F238E27FC236}">
                <a16:creationId xmlns:a16="http://schemas.microsoft.com/office/drawing/2014/main" id="{1F557F50-3EC0-FF71-8214-3CADCFC7B935}"/>
              </a:ext>
            </a:extLst>
          </p:cNvPr>
          <p:cNvSpPr>
            <a:spLocks noGrp="1"/>
          </p:cNvSpPr>
          <p:nvPr>
            <p:ph type="sldNum" sz="quarter" idx="12"/>
          </p:nvPr>
        </p:nvSpPr>
        <p:spPr/>
        <p:txBody>
          <a:bodyPr/>
          <a:lstStyle/>
          <a:p>
            <a:fld id="{9A9354D6-262D-7940-B9DF-ED0362076AA6}" type="slidenum">
              <a:rPr kumimoji="1" lang="zh-TW" altLang="en-US" smtClean="0"/>
              <a:pPr/>
              <a:t>28</a:t>
            </a:fld>
            <a:endParaRPr kumimoji="1" lang="zh-TW" altLang="en-US" dirty="0"/>
          </a:p>
        </p:txBody>
      </p:sp>
      <p:sp>
        <p:nvSpPr>
          <p:cNvPr id="9" name="圓角矩形 1">
            <a:extLst>
              <a:ext uri="{FF2B5EF4-FFF2-40B4-BE49-F238E27FC236}">
                <a16:creationId xmlns:a16="http://schemas.microsoft.com/office/drawing/2014/main" id="{08864752-48A8-4CE9-AD82-4BA749CA9D1C}"/>
              </a:ext>
            </a:extLst>
          </p:cNvPr>
          <p:cNvSpPr/>
          <p:nvPr/>
        </p:nvSpPr>
        <p:spPr>
          <a:xfrm>
            <a:off x="2837657" y="5722326"/>
            <a:ext cx="5445077" cy="858583"/>
          </a:xfrm>
          <a:prstGeom prst="roundRect">
            <a:avLst/>
          </a:prstGeom>
          <a:solidFill>
            <a:srgbClr val="D1495B">
              <a:alpha val="10000"/>
            </a:srgbClr>
          </a:solidFill>
          <a:ln w="38100">
            <a:solidFill>
              <a:srgbClr val="D1495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 name="Picture 2">
            <a:extLst>
              <a:ext uri="{FF2B5EF4-FFF2-40B4-BE49-F238E27FC236}">
                <a16:creationId xmlns:a16="http://schemas.microsoft.com/office/drawing/2014/main" id="{AF8A10E3-23E9-49DE-8B52-471A1C061050}"/>
              </a:ext>
            </a:extLst>
          </p:cNvPr>
          <p:cNvPicPr>
            <a:picLocks noChangeAspect="1"/>
          </p:cNvPicPr>
          <p:nvPr/>
        </p:nvPicPr>
        <p:blipFill>
          <a:blip r:embed="rId5">
            <a:alphaModFix amt="85000"/>
          </a:blip>
          <a:stretch>
            <a:fillRect/>
          </a:stretch>
        </p:blipFill>
        <p:spPr>
          <a:xfrm>
            <a:off x="479151" y="1126551"/>
            <a:ext cx="9307944" cy="4595775"/>
          </a:xfrm>
          <a:prstGeom prst="rect">
            <a:avLst/>
          </a:prstGeom>
        </p:spPr>
      </p:pic>
      <p:pic>
        <p:nvPicPr>
          <p:cNvPr id="14" name="Picture 13">
            <a:extLst>
              <a:ext uri="{FF2B5EF4-FFF2-40B4-BE49-F238E27FC236}">
                <a16:creationId xmlns:a16="http://schemas.microsoft.com/office/drawing/2014/main" id="{ED03DB97-E171-4CF4-A410-30A7E9A1969D}"/>
              </a:ext>
            </a:extLst>
          </p:cNvPr>
          <p:cNvPicPr>
            <a:picLocks noChangeAspect="1"/>
          </p:cNvPicPr>
          <p:nvPr/>
        </p:nvPicPr>
        <p:blipFill>
          <a:blip r:embed="rId5">
            <a:alphaModFix amt="95000"/>
          </a:blip>
          <a:stretch>
            <a:fillRect/>
          </a:stretch>
        </p:blipFill>
        <p:spPr>
          <a:xfrm>
            <a:off x="630149" y="5722327"/>
            <a:ext cx="2207508" cy="1010982"/>
          </a:xfrm>
          <a:prstGeom prst="rect">
            <a:avLst/>
          </a:prstGeom>
        </p:spPr>
      </p:pic>
      <p:sp>
        <p:nvSpPr>
          <p:cNvPr id="5" name="TextBox 4">
            <a:extLst>
              <a:ext uri="{FF2B5EF4-FFF2-40B4-BE49-F238E27FC236}">
                <a16:creationId xmlns:a16="http://schemas.microsoft.com/office/drawing/2014/main" id="{B9967070-5FA7-4C2B-93A6-972506EBCDC7}"/>
              </a:ext>
            </a:extLst>
          </p:cNvPr>
          <p:cNvSpPr txBox="1"/>
          <p:nvPr/>
        </p:nvSpPr>
        <p:spPr>
          <a:xfrm>
            <a:off x="1545465" y="1854558"/>
            <a:ext cx="8136202"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a:t>Disentangles the metric learning from the sampling process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Triplet loss calculation is done on the bottleneck features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Concatenate the enriched features with the sampled features</a:t>
            </a:r>
          </a:p>
        </p:txBody>
      </p:sp>
      <p:pic>
        <p:nvPicPr>
          <p:cNvPr id="15" name="Picture 14">
            <a:extLst>
              <a:ext uri="{FF2B5EF4-FFF2-40B4-BE49-F238E27FC236}">
                <a16:creationId xmlns:a16="http://schemas.microsoft.com/office/drawing/2014/main" id="{A722AC3E-2599-4EFD-812D-0FDC80F53DC1}"/>
              </a:ext>
            </a:extLst>
          </p:cNvPr>
          <p:cNvPicPr>
            <a:picLocks noChangeAspect="1"/>
          </p:cNvPicPr>
          <p:nvPr/>
        </p:nvPicPr>
        <p:blipFill>
          <a:blip r:embed="rId5">
            <a:alphaModFix amt="95000"/>
          </a:blip>
          <a:stretch>
            <a:fillRect/>
          </a:stretch>
        </p:blipFill>
        <p:spPr>
          <a:xfrm>
            <a:off x="8282734" y="5722327"/>
            <a:ext cx="1398933" cy="1010982"/>
          </a:xfrm>
          <a:prstGeom prst="rect">
            <a:avLst/>
          </a:prstGeom>
        </p:spPr>
      </p:pic>
    </p:spTree>
    <p:extLst>
      <p:ext uri="{BB962C8B-B14F-4D97-AF65-F5344CB8AC3E}">
        <p14:creationId xmlns:p14="http://schemas.microsoft.com/office/powerpoint/2010/main" val="1045791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B394251-B3BF-410F-BD98-3B7A67E3208D}"/>
              </a:ext>
            </a:extLst>
          </p:cNvPr>
          <p:cNvPicPr>
            <a:picLocks noChangeAspect="1"/>
          </p:cNvPicPr>
          <p:nvPr/>
        </p:nvPicPr>
        <p:blipFill>
          <a:blip r:embed="rId3"/>
          <a:stretch>
            <a:fillRect/>
          </a:stretch>
        </p:blipFill>
        <p:spPr>
          <a:xfrm>
            <a:off x="839231" y="1140827"/>
            <a:ext cx="10544713" cy="5540579"/>
          </a:xfrm>
          <a:prstGeom prst="rect">
            <a:avLst/>
          </a:prstGeom>
        </p:spPr>
      </p:pic>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4"/>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12115817"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Semantic-Guided Gated Cross Skip (GCS) Connection</a:t>
            </a:r>
            <a:endParaRPr kumimoji="1" lang="zh-TW" altLang="en-US" sz="4000" dirty="0">
              <a:latin typeface="Calisto MT" panose="02040603050505030304" pitchFamily="18" charset="0"/>
              <a:cs typeface="Times New Roman" panose="02020603050405020304" pitchFamily="18" charset="0"/>
            </a:endParaRPr>
          </a:p>
        </p:txBody>
      </p:sp>
      <p:sp>
        <p:nvSpPr>
          <p:cNvPr id="11" name="投影片編號版面配置區 10">
            <a:extLst>
              <a:ext uri="{FF2B5EF4-FFF2-40B4-BE49-F238E27FC236}">
                <a16:creationId xmlns:a16="http://schemas.microsoft.com/office/drawing/2014/main" id="{1F557F50-3EC0-FF71-8214-3CADCFC7B935}"/>
              </a:ext>
            </a:extLst>
          </p:cNvPr>
          <p:cNvSpPr>
            <a:spLocks noGrp="1"/>
          </p:cNvSpPr>
          <p:nvPr>
            <p:ph type="sldNum" sz="quarter" idx="12"/>
          </p:nvPr>
        </p:nvSpPr>
        <p:spPr/>
        <p:txBody>
          <a:bodyPr/>
          <a:lstStyle/>
          <a:p>
            <a:fld id="{9A9354D6-262D-7940-B9DF-ED0362076AA6}" type="slidenum">
              <a:rPr kumimoji="1" lang="zh-TW" altLang="en-US" smtClean="0"/>
              <a:pPr/>
              <a:t>29</a:t>
            </a:fld>
            <a:endParaRPr kumimoji="1" lang="zh-TW" altLang="en-US" dirty="0"/>
          </a:p>
        </p:txBody>
      </p:sp>
      <p:pic>
        <p:nvPicPr>
          <p:cNvPr id="9" name="Picture 8">
            <a:extLst>
              <a:ext uri="{FF2B5EF4-FFF2-40B4-BE49-F238E27FC236}">
                <a16:creationId xmlns:a16="http://schemas.microsoft.com/office/drawing/2014/main" id="{D5B6B1C7-7C2F-4D38-84C1-32C51D1BC840}"/>
              </a:ext>
            </a:extLst>
          </p:cNvPr>
          <p:cNvPicPr>
            <a:picLocks noChangeAspect="1"/>
          </p:cNvPicPr>
          <p:nvPr/>
        </p:nvPicPr>
        <p:blipFill>
          <a:blip r:embed="rId5">
            <a:alphaModFix amt="85000"/>
          </a:blip>
          <a:stretch>
            <a:fillRect/>
          </a:stretch>
        </p:blipFill>
        <p:spPr>
          <a:xfrm>
            <a:off x="594195" y="1099351"/>
            <a:ext cx="7326265" cy="4350184"/>
          </a:xfrm>
          <a:prstGeom prst="rect">
            <a:avLst/>
          </a:prstGeom>
        </p:spPr>
      </p:pic>
      <p:sp>
        <p:nvSpPr>
          <p:cNvPr id="14" name="圓角矩形 1">
            <a:extLst>
              <a:ext uri="{FF2B5EF4-FFF2-40B4-BE49-F238E27FC236}">
                <a16:creationId xmlns:a16="http://schemas.microsoft.com/office/drawing/2014/main" id="{B93E0FB0-7B49-4227-9B4B-1251831D6E7B}"/>
              </a:ext>
            </a:extLst>
          </p:cNvPr>
          <p:cNvSpPr/>
          <p:nvPr/>
        </p:nvSpPr>
        <p:spPr>
          <a:xfrm>
            <a:off x="7749645" y="5153088"/>
            <a:ext cx="1911673" cy="778885"/>
          </a:xfrm>
          <a:prstGeom prst="roundRect">
            <a:avLst/>
          </a:prstGeom>
          <a:solidFill>
            <a:srgbClr val="D1495B">
              <a:alpha val="10000"/>
            </a:srgbClr>
          </a:solidFill>
          <a:ln w="38100">
            <a:solidFill>
              <a:srgbClr val="D1495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5" name="Picture 14">
            <a:extLst>
              <a:ext uri="{FF2B5EF4-FFF2-40B4-BE49-F238E27FC236}">
                <a16:creationId xmlns:a16="http://schemas.microsoft.com/office/drawing/2014/main" id="{2B7A58B6-929B-4E48-9668-08C463F21C0E}"/>
              </a:ext>
            </a:extLst>
          </p:cNvPr>
          <p:cNvPicPr>
            <a:picLocks noChangeAspect="1"/>
          </p:cNvPicPr>
          <p:nvPr/>
        </p:nvPicPr>
        <p:blipFill>
          <a:blip r:embed="rId5">
            <a:alphaModFix amt="85000"/>
          </a:blip>
          <a:stretch>
            <a:fillRect/>
          </a:stretch>
        </p:blipFill>
        <p:spPr>
          <a:xfrm>
            <a:off x="7920460" y="1107974"/>
            <a:ext cx="1911673" cy="4023738"/>
          </a:xfrm>
          <a:prstGeom prst="rect">
            <a:avLst/>
          </a:prstGeom>
        </p:spPr>
      </p:pic>
      <p:pic>
        <p:nvPicPr>
          <p:cNvPr id="17" name="Picture 16">
            <a:extLst>
              <a:ext uri="{FF2B5EF4-FFF2-40B4-BE49-F238E27FC236}">
                <a16:creationId xmlns:a16="http://schemas.microsoft.com/office/drawing/2014/main" id="{1C3D0D4D-A676-4601-901B-2B43DD39AB9A}"/>
              </a:ext>
            </a:extLst>
          </p:cNvPr>
          <p:cNvPicPr>
            <a:picLocks noChangeAspect="1"/>
          </p:cNvPicPr>
          <p:nvPr/>
        </p:nvPicPr>
        <p:blipFill>
          <a:blip r:embed="rId5">
            <a:alphaModFix amt="95000"/>
          </a:blip>
          <a:stretch>
            <a:fillRect/>
          </a:stretch>
        </p:blipFill>
        <p:spPr>
          <a:xfrm>
            <a:off x="9872198" y="1107974"/>
            <a:ext cx="1712354" cy="2788838"/>
          </a:xfrm>
          <a:prstGeom prst="rect">
            <a:avLst/>
          </a:prstGeom>
        </p:spPr>
      </p:pic>
      <p:sp>
        <p:nvSpPr>
          <p:cNvPr id="2" name="TextBox 1">
            <a:extLst>
              <a:ext uri="{FF2B5EF4-FFF2-40B4-BE49-F238E27FC236}">
                <a16:creationId xmlns:a16="http://schemas.microsoft.com/office/drawing/2014/main" id="{B864D6A3-CCC9-46B5-8B90-4E7921C28C76}"/>
              </a:ext>
            </a:extLst>
          </p:cNvPr>
          <p:cNvSpPr txBox="1"/>
          <p:nvPr/>
        </p:nvSpPr>
        <p:spPr>
          <a:xfrm>
            <a:off x="1511023" y="1404575"/>
            <a:ext cx="9156700"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32 x 32 intermediate reconstruction loss.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Ensures that the network's lower levels capture essential semantic details before the introduction of skip connections.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Additional convolution block to translate the high-level semantics into spatial representations.</a:t>
            </a:r>
            <a:endParaRPr lang="LID4096" sz="2400" dirty="0"/>
          </a:p>
        </p:txBody>
      </p:sp>
      <p:pic>
        <p:nvPicPr>
          <p:cNvPr id="19" name="Picture 18">
            <a:extLst>
              <a:ext uri="{FF2B5EF4-FFF2-40B4-BE49-F238E27FC236}">
                <a16:creationId xmlns:a16="http://schemas.microsoft.com/office/drawing/2014/main" id="{E1E166B4-2DC9-4370-9BC9-709A98F6FF48}"/>
              </a:ext>
            </a:extLst>
          </p:cNvPr>
          <p:cNvPicPr>
            <a:picLocks noChangeAspect="1"/>
          </p:cNvPicPr>
          <p:nvPr/>
        </p:nvPicPr>
        <p:blipFill>
          <a:blip r:embed="rId5">
            <a:alphaModFix amt="85000"/>
          </a:blip>
          <a:stretch>
            <a:fillRect/>
          </a:stretch>
        </p:blipFill>
        <p:spPr>
          <a:xfrm>
            <a:off x="558240" y="5449536"/>
            <a:ext cx="2337812" cy="1293316"/>
          </a:xfrm>
          <a:prstGeom prst="rect">
            <a:avLst/>
          </a:prstGeom>
        </p:spPr>
      </p:pic>
      <p:pic>
        <p:nvPicPr>
          <p:cNvPr id="20" name="Picture 19">
            <a:extLst>
              <a:ext uri="{FF2B5EF4-FFF2-40B4-BE49-F238E27FC236}">
                <a16:creationId xmlns:a16="http://schemas.microsoft.com/office/drawing/2014/main" id="{419B2A2A-43A9-43C3-8AE2-31C270BC88AD}"/>
              </a:ext>
            </a:extLst>
          </p:cNvPr>
          <p:cNvPicPr>
            <a:picLocks noChangeAspect="1"/>
          </p:cNvPicPr>
          <p:nvPr/>
        </p:nvPicPr>
        <p:blipFill>
          <a:blip r:embed="rId5">
            <a:alphaModFix amt="95000"/>
          </a:blip>
          <a:stretch>
            <a:fillRect/>
          </a:stretch>
        </p:blipFill>
        <p:spPr>
          <a:xfrm flipV="1">
            <a:off x="2896052" y="5449535"/>
            <a:ext cx="3733348" cy="338322"/>
          </a:xfrm>
          <a:prstGeom prst="rect">
            <a:avLst/>
          </a:prstGeom>
        </p:spPr>
      </p:pic>
    </p:spTree>
    <p:extLst>
      <p:ext uri="{BB962C8B-B14F-4D97-AF65-F5344CB8AC3E}">
        <p14:creationId xmlns:p14="http://schemas.microsoft.com/office/powerpoint/2010/main" val="2297588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0E7F6"/>
        </a:solidFill>
        <a:effectLst/>
      </p:bgPr>
    </p:bg>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23ECCEB-2EAD-F8F5-A957-DF7278598034}"/>
              </a:ext>
            </a:extLst>
          </p:cNvPr>
          <p:cNvSpPr txBox="1"/>
          <p:nvPr/>
        </p:nvSpPr>
        <p:spPr>
          <a:xfrm>
            <a:off x="4471206" y="2998110"/>
            <a:ext cx="3424079" cy="861774"/>
          </a:xfrm>
          <a:prstGeom prst="rect">
            <a:avLst/>
          </a:prstGeom>
          <a:noFill/>
        </p:spPr>
        <p:txBody>
          <a:bodyPr wrap="none" rtlCol="0">
            <a:spAutoFit/>
          </a:bodyPr>
          <a:lstStyle/>
          <a:p>
            <a:r>
              <a:rPr kumimoji="1" lang="en-US" altLang="zh-TW" sz="5000" dirty="0"/>
              <a:t>Introduction</a:t>
            </a:r>
            <a:endParaRPr kumimoji="1" lang="zh-TW" altLang="en-US" sz="5000" dirty="0"/>
          </a:p>
        </p:txBody>
      </p:sp>
      <p:grpSp>
        <p:nvGrpSpPr>
          <p:cNvPr id="5" name="群組 4">
            <a:extLst>
              <a:ext uri="{FF2B5EF4-FFF2-40B4-BE49-F238E27FC236}">
                <a16:creationId xmlns:a16="http://schemas.microsoft.com/office/drawing/2014/main" id="{2B46341F-DA95-82E9-4E2C-D602753AE2F5}"/>
              </a:ext>
            </a:extLst>
          </p:cNvPr>
          <p:cNvGrpSpPr/>
          <p:nvPr/>
        </p:nvGrpSpPr>
        <p:grpSpPr>
          <a:xfrm>
            <a:off x="904578" y="1455737"/>
            <a:ext cx="3946526" cy="3946526"/>
            <a:chOff x="779887" y="1455737"/>
            <a:chExt cx="3946526" cy="3946526"/>
          </a:xfrm>
        </p:grpSpPr>
        <p:sp>
          <p:nvSpPr>
            <p:cNvPr id="10" name="橢圓 9">
              <a:extLst>
                <a:ext uri="{FF2B5EF4-FFF2-40B4-BE49-F238E27FC236}">
                  <a16:creationId xmlns:a16="http://schemas.microsoft.com/office/drawing/2014/main" id="{E4CB7980-D93C-0A6F-0963-9F577EF0CD6B}"/>
                </a:ext>
              </a:extLst>
            </p:cNvPr>
            <p:cNvSpPr/>
            <p:nvPr/>
          </p:nvSpPr>
          <p:spPr>
            <a:xfrm>
              <a:off x="1815077" y="2495202"/>
              <a:ext cx="1867593" cy="186759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1" name="圖片 10" descr="一張含有 符號, 圓形, 標誌, 設計 的圖片&#10;&#10;自動產生的描述">
              <a:extLst>
                <a:ext uri="{FF2B5EF4-FFF2-40B4-BE49-F238E27FC236}">
                  <a16:creationId xmlns:a16="http://schemas.microsoft.com/office/drawing/2014/main" id="{A5207FB7-97EE-2F6E-695F-92976587F5F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a:stretch>
              <a:fillRect/>
            </a:stretch>
          </p:blipFill>
          <p:spPr>
            <a:xfrm>
              <a:off x="779887" y="1455737"/>
              <a:ext cx="3946526" cy="3946526"/>
            </a:xfrm>
            <a:custGeom>
              <a:avLst/>
              <a:gdLst>
                <a:gd name="connsiteX0" fmla="*/ 1810904 w 3594100"/>
                <a:gd name="connsiteY0" fmla="*/ 875723 h 3594100"/>
                <a:gd name="connsiteX1" fmla="*/ 910358 w 3594100"/>
                <a:gd name="connsiteY1" fmla="*/ 1776269 h 3594100"/>
                <a:gd name="connsiteX2" fmla="*/ 1810904 w 3594100"/>
                <a:gd name="connsiteY2" fmla="*/ 2676815 h 3594100"/>
                <a:gd name="connsiteX3" fmla="*/ 2711450 w 3594100"/>
                <a:gd name="connsiteY3" fmla="*/ 1776269 h 3594100"/>
                <a:gd name="connsiteX4" fmla="*/ 1810904 w 3594100"/>
                <a:gd name="connsiteY4" fmla="*/ 875723 h 3594100"/>
                <a:gd name="connsiteX5" fmla="*/ 0 w 3594100"/>
                <a:gd name="connsiteY5" fmla="*/ 0 h 3594100"/>
                <a:gd name="connsiteX6" fmla="*/ 3594100 w 3594100"/>
                <a:gd name="connsiteY6" fmla="*/ 0 h 3594100"/>
                <a:gd name="connsiteX7" fmla="*/ 3594100 w 3594100"/>
                <a:gd name="connsiteY7" fmla="*/ 3594100 h 3594100"/>
                <a:gd name="connsiteX8" fmla="*/ 0 w 3594100"/>
                <a:gd name="connsiteY8" fmla="*/ 359410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100" h="3594100">
                  <a:moveTo>
                    <a:pt x="1810904" y="875723"/>
                  </a:moveTo>
                  <a:cubicBezTo>
                    <a:pt x="1313546" y="875723"/>
                    <a:pt x="910358" y="1278911"/>
                    <a:pt x="910358" y="1776269"/>
                  </a:cubicBezTo>
                  <a:cubicBezTo>
                    <a:pt x="910358" y="2273627"/>
                    <a:pt x="1313546" y="2676815"/>
                    <a:pt x="1810904" y="2676815"/>
                  </a:cubicBezTo>
                  <a:cubicBezTo>
                    <a:pt x="2308262" y="2676815"/>
                    <a:pt x="2711450" y="2273627"/>
                    <a:pt x="2711450" y="1776269"/>
                  </a:cubicBezTo>
                  <a:cubicBezTo>
                    <a:pt x="2711450" y="1278911"/>
                    <a:pt x="2308262" y="875723"/>
                    <a:pt x="1810904" y="875723"/>
                  </a:cubicBezTo>
                  <a:close/>
                  <a:moveTo>
                    <a:pt x="0" y="0"/>
                  </a:moveTo>
                  <a:lnTo>
                    <a:pt x="3594100" y="0"/>
                  </a:lnTo>
                  <a:lnTo>
                    <a:pt x="3594100" y="3594100"/>
                  </a:lnTo>
                  <a:lnTo>
                    <a:pt x="0" y="3594100"/>
                  </a:lnTo>
                  <a:close/>
                </a:path>
              </a:pathLst>
            </a:custGeom>
            <a:effectLst>
              <a:glow>
                <a:schemeClr val="accent1">
                  <a:alpha val="40000"/>
                </a:schemeClr>
              </a:glow>
              <a:reflection stA="45000" endPos="0" dist="50800" dir="5400000" sy="-100000" algn="bl" rotWithShape="0"/>
              <a:softEdge rad="0"/>
            </a:effectLst>
          </p:spPr>
        </p:pic>
        <p:sp>
          <p:nvSpPr>
            <p:cNvPr id="12" name="文字方塊 11">
              <a:extLst>
                <a:ext uri="{FF2B5EF4-FFF2-40B4-BE49-F238E27FC236}">
                  <a16:creationId xmlns:a16="http://schemas.microsoft.com/office/drawing/2014/main" id="{8D8B5BD6-8723-35FD-88D9-6C1D9527EE28}"/>
                </a:ext>
              </a:extLst>
            </p:cNvPr>
            <p:cNvSpPr txBox="1"/>
            <p:nvPr/>
          </p:nvSpPr>
          <p:spPr>
            <a:xfrm>
              <a:off x="2231744" y="2382557"/>
              <a:ext cx="1034257" cy="2092881"/>
            </a:xfrm>
            <a:prstGeom prst="rect">
              <a:avLst/>
            </a:prstGeom>
            <a:noFill/>
          </p:spPr>
          <p:txBody>
            <a:bodyPr wrap="none" rtlCol="0">
              <a:spAutoFit/>
            </a:bodyPr>
            <a:lstStyle/>
            <a:p>
              <a:r>
                <a:rPr kumimoji="1" lang="en-US" altLang="zh-TW" sz="13000" dirty="0">
                  <a:solidFill>
                    <a:schemeClr val="bg1"/>
                  </a:solidFill>
                  <a:latin typeface="Calisto MT" panose="02040603050505030304" pitchFamily="18" charset="0"/>
                </a:rPr>
                <a:t>1</a:t>
              </a:r>
              <a:endParaRPr kumimoji="1" lang="zh-TW" altLang="en-US" sz="13000" dirty="0">
                <a:solidFill>
                  <a:schemeClr val="bg1"/>
                </a:solidFill>
                <a:latin typeface="Calisto MT" panose="02040603050505030304" pitchFamily="18" charset="0"/>
              </a:endParaRPr>
            </a:p>
          </p:txBody>
        </p:sp>
      </p:grpSp>
    </p:spTree>
    <p:extLst>
      <p:ext uri="{BB962C8B-B14F-4D97-AF65-F5344CB8AC3E}">
        <p14:creationId xmlns:p14="http://schemas.microsoft.com/office/powerpoint/2010/main" val="199641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12115817"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Semantic-Guided Gated Cross Skip (GCS) Connection</a:t>
            </a:r>
            <a:endParaRPr kumimoji="1" lang="zh-TW" altLang="en-US" sz="4000" dirty="0">
              <a:latin typeface="Calisto MT" panose="02040603050505030304" pitchFamily="18" charset="0"/>
              <a:cs typeface="Times New Roman" panose="02020603050405020304" pitchFamily="18" charset="0"/>
            </a:endParaRPr>
          </a:p>
        </p:txBody>
      </p:sp>
      <p:sp>
        <p:nvSpPr>
          <p:cNvPr id="11" name="投影片編號版面配置區 10">
            <a:extLst>
              <a:ext uri="{FF2B5EF4-FFF2-40B4-BE49-F238E27FC236}">
                <a16:creationId xmlns:a16="http://schemas.microsoft.com/office/drawing/2014/main" id="{1F557F50-3EC0-FF71-8214-3CADCFC7B935}"/>
              </a:ext>
            </a:extLst>
          </p:cNvPr>
          <p:cNvSpPr>
            <a:spLocks noGrp="1"/>
          </p:cNvSpPr>
          <p:nvPr>
            <p:ph type="sldNum" sz="quarter" idx="12"/>
          </p:nvPr>
        </p:nvSpPr>
        <p:spPr/>
        <p:txBody>
          <a:bodyPr/>
          <a:lstStyle/>
          <a:p>
            <a:fld id="{9A9354D6-262D-7940-B9DF-ED0362076AA6}" type="slidenum">
              <a:rPr kumimoji="1" lang="zh-TW" altLang="en-US" smtClean="0"/>
              <a:pPr/>
              <a:t>30</a:t>
            </a:fld>
            <a:endParaRPr kumimoji="1" lang="zh-TW" altLang="en-US" dirty="0"/>
          </a:p>
        </p:txBody>
      </p:sp>
      <p:pic>
        <p:nvPicPr>
          <p:cNvPr id="9" name="Picture 8">
            <a:extLst>
              <a:ext uri="{FF2B5EF4-FFF2-40B4-BE49-F238E27FC236}">
                <a16:creationId xmlns:a16="http://schemas.microsoft.com/office/drawing/2014/main" id="{D5B6B1C7-7C2F-4D38-84C1-32C51D1BC840}"/>
              </a:ext>
            </a:extLst>
          </p:cNvPr>
          <p:cNvPicPr>
            <a:picLocks noChangeAspect="1"/>
          </p:cNvPicPr>
          <p:nvPr/>
        </p:nvPicPr>
        <p:blipFill>
          <a:blip r:embed="rId4">
            <a:alphaModFix amt="95000"/>
          </a:blip>
          <a:stretch>
            <a:fillRect/>
          </a:stretch>
        </p:blipFill>
        <p:spPr>
          <a:xfrm>
            <a:off x="594195" y="1099351"/>
            <a:ext cx="9273893" cy="3434398"/>
          </a:xfrm>
          <a:prstGeom prst="rect">
            <a:avLst/>
          </a:prstGeom>
        </p:spPr>
      </p:pic>
      <p:pic>
        <p:nvPicPr>
          <p:cNvPr id="5" name="Picture 4">
            <a:extLst>
              <a:ext uri="{FF2B5EF4-FFF2-40B4-BE49-F238E27FC236}">
                <a16:creationId xmlns:a16="http://schemas.microsoft.com/office/drawing/2014/main" id="{325EFEF7-5261-4819-93DE-479D24C48C9E}"/>
              </a:ext>
            </a:extLst>
          </p:cNvPr>
          <p:cNvPicPr>
            <a:picLocks noChangeAspect="1"/>
          </p:cNvPicPr>
          <p:nvPr/>
        </p:nvPicPr>
        <p:blipFill>
          <a:blip r:embed="rId5"/>
          <a:stretch>
            <a:fillRect/>
          </a:stretch>
        </p:blipFill>
        <p:spPr>
          <a:xfrm>
            <a:off x="711670" y="1502876"/>
            <a:ext cx="10768659" cy="4647242"/>
          </a:xfrm>
          <a:prstGeom prst="rect">
            <a:avLst/>
          </a:prstGeom>
        </p:spPr>
      </p:pic>
    </p:spTree>
    <p:extLst>
      <p:ext uri="{BB962C8B-B14F-4D97-AF65-F5344CB8AC3E}">
        <p14:creationId xmlns:p14="http://schemas.microsoft.com/office/powerpoint/2010/main" val="1599814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5127429"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Training loss functions</a:t>
            </a:r>
            <a:endParaRPr kumimoji="1" lang="zh-TW" altLang="en-US" sz="4000" dirty="0">
              <a:latin typeface="Calisto MT" panose="0204060305050503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449C08B8-7DDA-FA3E-F308-1DA9A5340DF5}"/>
              </a:ext>
            </a:extLst>
          </p:cNvPr>
          <p:cNvSpPr>
            <a:spLocks noGrp="1"/>
          </p:cNvSpPr>
          <p:nvPr>
            <p:ph type="sldNum" sz="quarter" idx="12"/>
          </p:nvPr>
        </p:nvSpPr>
        <p:spPr/>
        <p:txBody>
          <a:bodyPr/>
          <a:lstStyle/>
          <a:p>
            <a:fld id="{9A9354D6-262D-7940-B9DF-ED0362076AA6}" type="slidenum">
              <a:rPr kumimoji="1" lang="zh-TW" altLang="en-US" smtClean="0"/>
              <a:pPr/>
              <a:t>31</a:t>
            </a:fld>
            <a:endParaRPr kumimoji="1" lang="zh-TW" altLang="en-US" dirty="0"/>
          </a:p>
        </p:txBody>
      </p:sp>
      <p:sp>
        <p:nvSpPr>
          <p:cNvPr id="8" name="文字方塊 1">
            <a:extLst>
              <a:ext uri="{FF2B5EF4-FFF2-40B4-BE49-F238E27FC236}">
                <a16:creationId xmlns:a16="http://schemas.microsoft.com/office/drawing/2014/main" id="{93860520-4210-4FF0-972F-70DB1249AE5E}"/>
              </a:ext>
            </a:extLst>
          </p:cNvPr>
          <p:cNvSpPr txBox="1"/>
          <p:nvPr/>
        </p:nvSpPr>
        <p:spPr>
          <a:xfrm>
            <a:off x="1288774" y="1623429"/>
            <a:ext cx="9391926" cy="4998612"/>
          </a:xfrm>
          <a:prstGeom prst="rect">
            <a:avLst/>
          </a:prstGeom>
          <a:noFill/>
        </p:spPr>
        <p:txBody>
          <a:bodyPr wrap="square" rtlCol="0">
            <a:spAutoFit/>
          </a:bodyPr>
          <a:lstStyle/>
          <a:p>
            <a:pPr marL="285750" indent="-285750">
              <a:lnSpc>
                <a:spcPts val="3500"/>
              </a:lnSpc>
              <a:buFont typeface="Arial" panose="020B0604020202020204" pitchFamily="34" charset="0"/>
              <a:buChar char="•"/>
            </a:pPr>
            <a:r>
              <a:rPr kumimoji="1" lang="en-US" altLang="zh-TW" sz="2400" b="1" dirty="0">
                <a:solidFill>
                  <a:srgbClr val="0072C4"/>
                </a:solidFill>
                <a:cs typeface="Poppins" pitchFamily="2" charset="0"/>
              </a:rPr>
              <a:t>Reconstruction loss function:</a:t>
            </a:r>
          </a:p>
          <a:p>
            <a:pPr marL="742950" lvl="1" indent="-285750">
              <a:lnSpc>
                <a:spcPts val="3500"/>
              </a:lnSpc>
              <a:buFont typeface="Arial" panose="020B0604020202020204" pitchFamily="34" charset="0"/>
              <a:buChar char="•"/>
            </a:pPr>
            <a:r>
              <a:rPr kumimoji="1" lang="en-US" altLang="zh-TW" sz="2400" dirty="0">
                <a:solidFill>
                  <a:srgbClr val="000000"/>
                </a:solidFill>
                <a:cs typeface="Poppins" pitchFamily="2" charset="0"/>
              </a:rPr>
              <a:t>Accurate pixel-level reconstruction for precise intensity values.</a:t>
            </a:r>
          </a:p>
          <a:p>
            <a:pPr marL="285750" indent="-285750">
              <a:lnSpc>
                <a:spcPts val="3500"/>
              </a:lnSpc>
              <a:buFont typeface="Arial" panose="020B0604020202020204" pitchFamily="34" charset="0"/>
              <a:buChar char="•"/>
            </a:pPr>
            <a:r>
              <a:rPr kumimoji="1" lang="en-US" altLang="zh-TW" sz="2400" b="1" dirty="0">
                <a:solidFill>
                  <a:srgbClr val="0072C4"/>
                </a:solidFill>
                <a:cs typeface="Poppins" pitchFamily="2" charset="0"/>
              </a:rPr>
              <a:t>KL Divergence loss function:</a:t>
            </a:r>
          </a:p>
          <a:p>
            <a:pPr marL="742950" lvl="1" indent="-285750">
              <a:lnSpc>
                <a:spcPts val="3500"/>
              </a:lnSpc>
              <a:buFont typeface="Arial" panose="020B0604020202020204" pitchFamily="34" charset="0"/>
              <a:buChar char="•"/>
            </a:pPr>
            <a:r>
              <a:rPr kumimoji="1" lang="en-US" altLang="zh-TW" sz="2400" dirty="0">
                <a:cs typeface="Poppins" pitchFamily="2" charset="0"/>
              </a:rPr>
              <a:t>Regularizing the latent space.</a:t>
            </a:r>
          </a:p>
          <a:p>
            <a:pPr marL="285750" indent="-285750">
              <a:lnSpc>
                <a:spcPts val="3500"/>
              </a:lnSpc>
              <a:buFont typeface="Arial" panose="020B0604020202020204" pitchFamily="34" charset="0"/>
              <a:buChar char="•"/>
            </a:pPr>
            <a:r>
              <a:rPr kumimoji="1" lang="en-US" altLang="zh-TW" sz="2400" b="1" dirty="0">
                <a:solidFill>
                  <a:srgbClr val="0072C4"/>
                </a:solidFill>
                <a:cs typeface="Poppins" pitchFamily="2" charset="0"/>
              </a:rPr>
              <a:t>Triplet loss function:</a:t>
            </a:r>
          </a:p>
          <a:p>
            <a:pPr marL="742950" lvl="1" indent="-285750">
              <a:lnSpc>
                <a:spcPts val="3500"/>
              </a:lnSpc>
              <a:buFont typeface="Arial" panose="020B0604020202020204" pitchFamily="34" charset="0"/>
              <a:buChar char="•"/>
            </a:pPr>
            <a:r>
              <a:rPr kumimoji="1" lang="en-US" altLang="zh-TW" sz="2400" dirty="0">
                <a:cs typeface="Poppins" pitchFamily="2" charset="0"/>
              </a:rPr>
              <a:t>Metric learning encouraging separation between healthy and anomaly samples.</a:t>
            </a:r>
          </a:p>
          <a:p>
            <a:pPr marL="285750" indent="-285750">
              <a:lnSpc>
                <a:spcPts val="3500"/>
              </a:lnSpc>
              <a:buFont typeface="Arial" panose="020B0604020202020204" pitchFamily="34" charset="0"/>
              <a:buChar char="•"/>
            </a:pPr>
            <a:r>
              <a:rPr kumimoji="1" lang="en-US" altLang="zh-TW" sz="2400" b="1" dirty="0">
                <a:solidFill>
                  <a:srgbClr val="0072C4"/>
                </a:solidFill>
                <a:cs typeface="Poppins" pitchFamily="2" charset="0"/>
              </a:rPr>
              <a:t>SSIM loss function:</a:t>
            </a:r>
          </a:p>
          <a:p>
            <a:pPr marL="742950" lvl="1" indent="-285750">
              <a:lnSpc>
                <a:spcPts val="3500"/>
              </a:lnSpc>
              <a:buFont typeface="Arial" panose="020B0604020202020204" pitchFamily="34" charset="0"/>
              <a:buChar char="•"/>
            </a:pPr>
            <a:r>
              <a:rPr kumimoji="1" lang="en-US" altLang="zh-TW" sz="2400" dirty="0">
                <a:cs typeface="Poppins" pitchFamily="2" charset="0"/>
              </a:rPr>
              <a:t>Sensitive to perceptual details, preserves subtle features of anatomical structures, and robust against noise.</a:t>
            </a:r>
          </a:p>
          <a:p>
            <a:pPr marL="0" lvl="1">
              <a:lnSpc>
                <a:spcPts val="3500"/>
              </a:lnSpc>
            </a:pPr>
            <a:r>
              <a:rPr kumimoji="1" lang="en-US" altLang="zh-TW" sz="2400" dirty="0">
                <a:solidFill>
                  <a:srgbClr val="FF0000"/>
                </a:solidFill>
                <a:cs typeface="Poppins" pitchFamily="2" charset="0"/>
              </a:rPr>
              <a:t>Full-scale reconstruction and SSIM loss only consider negative samples.</a:t>
            </a:r>
          </a:p>
        </p:txBody>
      </p:sp>
    </p:spTree>
    <p:extLst>
      <p:ext uri="{BB962C8B-B14F-4D97-AF65-F5344CB8AC3E}">
        <p14:creationId xmlns:p14="http://schemas.microsoft.com/office/powerpoint/2010/main" val="1808899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5127429"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Training loss functions</a:t>
            </a:r>
            <a:endParaRPr kumimoji="1" lang="zh-TW" altLang="en-US" sz="4000" dirty="0">
              <a:latin typeface="Calisto MT" panose="0204060305050503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449C08B8-7DDA-FA3E-F308-1DA9A5340DF5}"/>
              </a:ext>
            </a:extLst>
          </p:cNvPr>
          <p:cNvSpPr>
            <a:spLocks noGrp="1"/>
          </p:cNvSpPr>
          <p:nvPr>
            <p:ph type="sldNum" sz="quarter" idx="12"/>
          </p:nvPr>
        </p:nvSpPr>
        <p:spPr/>
        <p:txBody>
          <a:bodyPr/>
          <a:lstStyle/>
          <a:p>
            <a:fld id="{9A9354D6-262D-7940-B9DF-ED0362076AA6}" type="slidenum">
              <a:rPr kumimoji="1" lang="zh-TW" altLang="en-US" smtClean="0"/>
              <a:pPr/>
              <a:t>32</a:t>
            </a:fld>
            <a:endParaRPr kumimoji="1" lang="zh-TW" altLang="en-US" dirty="0"/>
          </a:p>
        </p:txBody>
      </p:sp>
      <p:pic>
        <p:nvPicPr>
          <p:cNvPr id="3" name="Picture 2">
            <a:extLst>
              <a:ext uri="{FF2B5EF4-FFF2-40B4-BE49-F238E27FC236}">
                <a16:creationId xmlns:a16="http://schemas.microsoft.com/office/drawing/2014/main" id="{20AA6B61-3AF4-4D18-95B0-1273FDAF6DAA}"/>
              </a:ext>
            </a:extLst>
          </p:cNvPr>
          <p:cNvPicPr>
            <a:picLocks noChangeAspect="1"/>
          </p:cNvPicPr>
          <p:nvPr/>
        </p:nvPicPr>
        <p:blipFill>
          <a:blip r:embed="rId4"/>
          <a:stretch>
            <a:fillRect/>
          </a:stretch>
        </p:blipFill>
        <p:spPr>
          <a:xfrm>
            <a:off x="442205" y="1156404"/>
            <a:ext cx="11361586" cy="5188109"/>
          </a:xfrm>
          <a:prstGeom prst="rect">
            <a:avLst/>
          </a:prstGeom>
        </p:spPr>
      </p:pic>
    </p:spTree>
    <p:extLst>
      <p:ext uri="{BB962C8B-B14F-4D97-AF65-F5344CB8AC3E}">
        <p14:creationId xmlns:p14="http://schemas.microsoft.com/office/powerpoint/2010/main" val="2377080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0E7F6"/>
        </a:solidFill>
        <a:effectLst/>
      </p:bgPr>
    </p:bg>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23ECCEB-2EAD-F8F5-A957-DF7278598034}"/>
              </a:ext>
            </a:extLst>
          </p:cNvPr>
          <p:cNvSpPr txBox="1"/>
          <p:nvPr/>
        </p:nvSpPr>
        <p:spPr>
          <a:xfrm>
            <a:off x="4471206" y="2998110"/>
            <a:ext cx="5972276" cy="861774"/>
          </a:xfrm>
          <a:prstGeom prst="rect">
            <a:avLst/>
          </a:prstGeom>
          <a:noFill/>
        </p:spPr>
        <p:txBody>
          <a:bodyPr wrap="none" rtlCol="0">
            <a:spAutoFit/>
          </a:bodyPr>
          <a:lstStyle/>
          <a:p>
            <a:r>
              <a:rPr kumimoji="1" lang="en-US" altLang="zh-TW" sz="5000" dirty="0">
                <a:latin typeface="Calisto MT" panose="02040603050505030304" pitchFamily="18" charset="0"/>
              </a:rPr>
              <a:t>Experimental Results</a:t>
            </a:r>
            <a:endParaRPr kumimoji="1" lang="zh-TW" altLang="en-US" sz="5000" dirty="0">
              <a:latin typeface="Calisto MT" panose="02040603050505030304" pitchFamily="18" charset="0"/>
            </a:endParaRPr>
          </a:p>
        </p:txBody>
      </p:sp>
      <p:grpSp>
        <p:nvGrpSpPr>
          <p:cNvPr id="5" name="群組 4">
            <a:extLst>
              <a:ext uri="{FF2B5EF4-FFF2-40B4-BE49-F238E27FC236}">
                <a16:creationId xmlns:a16="http://schemas.microsoft.com/office/drawing/2014/main" id="{2B46341F-DA95-82E9-4E2C-D602753AE2F5}"/>
              </a:ext>
            </a:extLst>
          </p:cNvPr>
          <p:cNvGrpSpPr/>
          <p:nvPr/>
        </p:nvGrpSpPr>
        <p:grpSpPr>
          <a:xfrm>
            <a:off x="904578" y="1455737"/>
            <a:ext cx="3946526" cy="3946526"/>
            <a:chOff x="779887" y="1455737"/>
            <a:chExt cx="3946526" cy="3946526"/>
          </a:xfrm>
        </p:grpSpPr>
        <p:sp>
          <p:nvSpPr>
            <p:cNvPr id="10" name="橢圓 9">
              <a:extLst>
                <a:ext uri="{FF2B5EF4-FFF2-40B4-BE49-F238E27FC236}">
                  <a16:creationId xmlns:a16="http://schemas.microsoft.com/office/drawing/2014/main" id="{E4CB7980-D93C-0A6F-0963-9F577EF0CD6B}"/>
                </a:ext>
              </a:extLst>
            </p:cNvPr>
            <p:cNvSpPr/>
            <p:nvPr/>
          </p:nvSpPr>
          <p:spPr>
            <a:xfrm>
              <a:off x="1815077" y="2495202"/>
              <a:ext cx="1867593" cy="186759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1" name="圖片 10" descr="一張含有 符號, 圓形, 標誌, 設計 的圖片&#10;&#10;自動產生的描述">
              <a:extLst>
                <a:ext uri="{FF2B5EF4-FFF2-40B4-BE49-F238E27FC236}">
                  <a16:creationId xmlns:a16="http://schemas.microsoft.com/office/drawing/2014/main" id="{A5207FB7-97EE-2F6E-695F-92976587F5F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a:stretch>
              <a:fillRect/>
            </a:stretch>
          </p:blipFill>
          <p:spPr>
            <a:xfrm>
              <a:off x="779887" y="1455737"/>
              <a:ext cx="3946526" cy="3946526"/>
            </a:xfrm>
            <a:custGeom>
              <a:avLst/>
              <a:gdLst>
                <a:gd name="connsiteX0" fmla="*/ 1810904 w 3594100"/>
                <a:gd name="connsiteY0" fmla="*/ 875723 h 3594100"/>
                <a:gd name="connsiteX1" fmla="*/ 910358 w 3594100"/>
                <a:gd name="connsiteY1" fmla="*/ 1776269 h 3594100"/>
                <a:gd name="connsiteX2" fmla="*/ 1810904 w 3594100"/>
                <a:gd name="connsiteY2" fmla="*/ 2676815 h 3594100"/>
                <a:gd name="connsiteX3" fmla="*/ 2711450 w 3594100"/>
                <a:gd name="connsiteY3" fmla="*/ 1776269 h 3594100"/>
                <a:gd name="connsiteX4" fmla="*/ 1810904 w 3594100"/>
                <a:gd name="connsiteY4" fmla="*/ 875723 h 3594100"/>
                <a:gd name="connsiteX5" fmla="*/ 0 w 3594100"/>
                <a:gd name="connsiteY5" fmla="*/ 0 h 3594100"/>
                <a:gd name="connsiteX6" fmla="*/ 3594100 w 3594100"/>
                <a:gd name="connsiteY6" fmla="*/ 0 h 3594100"/>
                <a:gd name="connsiteX7" fmla="*/ 3594100 w 3594100"/>
                <a:gd name="connsiteY7" fmla="*/ 3594100 h 3594100"/>
                <a:gd name="connsiteX8" fmla="*/ 0 w 3594100"/>
                <a:gd name="connsiteY8" fmla="*/ 359410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100" h="3594100">
                  <a:moveTo>
                    <a:pt x="1810904" y="875723"/>
                  </a:moveTo>
                  <a:cubicBezTo>
                    <a:pt x="1313546" y="875723"/>
                    <a:pt x="910358" y="1278911"/>
                    <a:pt x="910358" y="1776269"/>
                  </a:cubicBezTo>
                  <a:cubicBezTo>
                    <a:pt x="910358" y="2273627"/>
                    <a:pt x="1313546" y="2676815"/>
                    <a:pt x="1810904" y="2676815"/>
                  </a:cubicBezTo>
                  <a:cubicBezTo>
                    <a:pt x="2308262" y="2676815"/>
                    <a:pt x="2711450" y="2273627"/>
                    <a:pt x="2711450" y="1776269"/>
                  </a:cubicBezTo>
                  <a:cubicBezTo>
                    <a:pt x="2711450" y="1278911"/>
                    <a:pt x="2308262" y="875723"/>
                    <a:pt x="1810904" y="875723"/>
                  </a:cubicBezTo>
                  <a:close/>
                  <a:moveTo>
                    <a:pt x="0" y="0"/>
                  </a:moveTo>
                  <a:lnTo>
                    <a:pt x="3594100" y="0"/>
                  </a:lnTo>
                  <a:lnTo>
                    <a:pt x="3594100" y="3594100"/>
                  </a:lnTo>
                  <a:lnTo>
                    <a:pt x="0" y="3594100"/>
                  </a:lnTo>
                  <a:close/>
                </a:path>
              </a:pathLst>
            </a:custGeom>
            <a:effectLst>
              <a:glow>
                <a:schemeClr val="accent1">
                  <a:alpha val="40000"/>
                </a:schemeClr>
              </a:glow>
              <a:reflection stA="45000" endPos="0" dist="50800" dir="5400000" sy="-100000" algn="bl" rotWithShape="0"/>
              <a:softEdge rad="0"/>
            </a:effectLst>
          </p:spPr>
        </p:pic>
        <p:sp>
          <p:nvSpPr>
            <p:cNvPr id="12" name="文字方塊 11">
              <a:extLst>
                <a:ext uri="{FF2B5EF4-FFF2-40B4-BE49-F238E27FC236}">
                  <a16:creationId xmlns:a16="http://schemas.microsoft.com/office/drawing/2014/main" id="{8D8B5BD6-8723-35FD-88D9-6C1D9527EE28}"/>
                </a:ext>
              </a:extLst>
            </p:cNvPr>
            <p:cNvSpPr txBox="1"/>
            <p:nvPr/>
          </p:nvSpPr>
          <p:spPr>
            <a:xfrm>
              <a:off x="2148618" y="2325334"/>
              <a:ext cx="1034257" cy="2092881"/>
            </a:xfrm>
            <a:prstGeom prst="rect">
              <a:avLst/>
            </a:prstGeom>
            <a:noFill/>
          </p:spPr>
          <p:txBody>
            <a:bodyPr wrap="none" rtlCol="0">
              <a:spAutoFit/>
            </a:bodyPr>
            <a:lstStyle/>
            <a:p>
              <a:r>
                <a:rPr kumimoji="1" lang="en-US" altLang="zh-TW" sz="13000" dirty="0">
                  <a:solidFill>
                    <a:schemeClr val="bg1"/>
                  </a:solidFill>
                  <a:latin typeface="Calisto MT" panose="02040603050505030304" pitchFamily="18" charset="0"/>
                </a:rPr>
                <a:t>4</a:t>
              </a:r>
              <a:endParaRPr kumimoji="1" lang="zh-TW" altLang="en-US" sz="13000" dirty="0">
                <a:solidFill>
                  <a:schemeClr val="bg1"/>
                </a:solidFill>
                <a:latin typeface="Calisto MT" panose="02040603050505030304" pitchFamily="18" charset="0"/>
              </a:endParaRPr>
            </a:p>
          </p:txBody>
        </p:sp>
      </p:grpSp>
    </p:spTree>
    <p:extLst>
      <p:ext uri="{BB962C8B-B14F-4D97-AF65-F5344CB8AC3E}">
        <p14:creationId xmlns:p14="http://schemas.microsoft.com/office/powerpoint/2010/main" val="1133241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49683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Experimental Results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4599336"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Experimental setups</a:t>
            </a:r>
            <a:endParaRPr kumimoji="1" lang="zh-TW" altLang="en-US" sz="4000" dirty="0">
              <a:latin typeface="Calisto MT" panose="0204060305050503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82CCC2B9-BD95-B1E1-8BAF-8A1968A2979A}"/>
                  </a:ext>
                </a:extLst>
              </p:cNvPr>
              <p:cNvSpPr txBox="1"/>
              <p:nvPr/>
            </p:nvSpPr>
            <p:spPr>
              <a:xfrm>
                <a:off x="1288774" y="1374047"/>
                <a:ext cx="9601200" cy="4100931"/>
              </a:xfrm>
              <a:prstGeom prst="rect">
                <a:avLst/>
              </a:prstGeom>
              <a:noFill/>
            </p:spPr>
            <p:txBody>
              <a:bodyPr wrap="square" rtlCol="0">
                <a:spAutoFit/>
              </a:bodyPr>
              <a:lstStyle/>
              <a:p>
                <a:pPr marL="285750" indent="-285750">
                  <a:lnSpc>
                    <a:spcPts val="3500"/>
                  </a:lnSpc>
                  <a:buFont typeface="Arial" panose="020B0604020202020204" pitchFamily="34" charset="0"/>
                  <a:buChar char="•"/>
                </a:pPr>
                <a:r>
                  <a:rPr kumimoji="1" lang="en-US" altLang="zh-TW" sz="2400" b="1" dirty="0">
                    <a:solidFill>
                      <a:srgbClr val="0072C4"/>
                    </a:solidFill>
                    <a:cs typeface="Poppins" pitchFamily="2" charset="0"/>
                  </a:rPr>
                  <a:t>Training of UAD model</a:t>
                </a:r>
              </a:p>
              <a:p>
                <a:pPr marL="742950" lvl="1" indent="-285750">
                  <a:lnSpc>
                    <a:spcPts val="3500"/>
                  </a:lnSpc>
                  <a:buFont typeface="Arial" panose="020B0604020202020204" pitchFamily="34" charset="0"/>
                  <a:buChar char="•"/>
                </a:pPr>
                <a:r>
                  <a:rPr kumimoji="1" lang="en-US" altLang="zh-TW" sz="2400" b="1" dirty="0">
                    <a:solidFill>
                      <a:srgbClr val="D1495B"/>
                    </a:solidFill>
                    <a:cs typeface="Poppins" pitchFamily="2" charset="0"/>
                  </a:rPr>
                  <a:t>Adam optimizer </a:t>
                </a:r>
                <a:r>
                  <a:rPr kumimoji="1" lang="en-US" altLang="zh-TW" sz="2400" dirty="0">
                    <a:cs typeface="Poppins" pitchFamily="2" charset="0"/>
                  </a:rPr>
                  <a:t>with learning rate </a:t>
                </a:r>
                <a:r>
                  <a:rPr kumimoji="1" lang="en-US" altLang="zh-TW" sz="2400" b="1" dirty="0">
                    <a:solidFill>
                      <a:srgbClr val="D1495B"/>
                    </a:solidFill>
                    <a:cs typeface="Poppins" pitchFamily="2" charset="0"/>
                  </a:rPr>
                  <a:t>10</a:t>
                </a:r>
                <a:r>
                  <a:rPr kumimoji="1" lang="en-US" altLang="zh-TW" sz="2400" b="1" baseline="30000" dirty="0">
                    <a:solidFill>
                      <a:srgbClr val="D1495B"/>
                    </a:solidFill>
                    <a:cs typeface="Poppins" pitchFamily="2" charset="0"/>
                  </a:rPr>
                  <a:t>-4</a:t>
                </a:r>
              </a:p>
              <a:p>
                <a:pPr marL="742950" lvl="1" indent="-285750">
                  <a:lnSpc>
                    <a:spcPts val="3500"/>
                  </a:lnSpc>
                  <a:buFont typeface="Arial" panose="020B0604020202020204" pitchFamily="34" charset="0"/>
                  <a:buChar char="•"/>
                </a:pPr>
                <a:r>
                  <a:rPr kumimoji="1" lang="en-US" altLang="zh-TW" sz="2400" dirty="0">
                    <a:cs typeface="Poppins" pitchFamily="2" charset="0"/>
                  </a:rPr>
                  <a:t>LR Scheduler: </a:t>
                </a:r>
                <a:r>
                  <a:rPr kumimoji="1" lang="en-US" altLang="zh-TW" sz="2400" b="1" dirty="0">
                    <a:solidFill>
                      <a:srgbClr val="D1495B"/>
                    </a:solidFill>
                    <a:cs typeface="Poppins" pitchFamily="2" charset="0"/>
                  </a:rPr>
                  <a:t>Cosine Annealing</a:t>
                </a:r>
              </a:p>
              <a:p>
                <a:pPr marL="742950" lvl="1" indent="-285750">
                  <a:lnSpc>
                    <a:spcPts val="3500"/>
                  </a:lnSpc>
                  <a:buFont typeface="Arial" panose="020B0604020202020204" pitchFamily="34" charset="0"/>
                  <a:buChar char="•"/>
                </a:pPr>
                <a:r>
                  <a:rPr kumimoji="1" lang="en-US" altLang="zh-TW" sz="2400" dirty="0">
                    <a:cs typeface="Poppins" pitchFamily="2" charset="0"/>
                  </a:rPr>
                  <a:t>Epoch: </a:t>
                </a:r>
                <a:r>
                  <a:rPr kumimoji="1" lang="en-US" altLang="zh-TW" sz="2400" b="1" dirty="0">
                    <a:solidFill>
                      <a:srgbClr val="D1495B"/>
                    </a:solidFill>
                    <a:cs typeface="Poppins" pitchFamily="2" charset="0"/>
                  </a:rPr>
                  <a:t>1000</a:t>
                </a:r>
              </a:p>
              <a:p>
                <a:pPr marL="742950" lvl="1" indent="-285750">
                  <a:lnSpc>
                    <a:spcPts val="3500"/>
                  </a:lnSpc>
                  <a:buFont typeface="Arial" panose="020B0604020202020204" pitchFamily="34" charset="0"/>
                  <a:buChar char="•"/>
                </a:pPr>
                <a:r>
                  <a:rPr kumimoji="1" lang="en-US" altLang="zh-TW" sz="2400" dirty="0">
                    <a:cs typeface="Poppins" pitchFamily="2" charset="0"/>
                  </a:rPr>
                  <a:t>Batch size: </a:t>
                </a:r>
                <a:r>
                  <a:rPr kumimoji="1" lang="en-US" altLang="zh-TW" sz="2400" b="1" dirty="0">
                    <a:solidFill>
                      <a:srgbClr val="D1495B"/>
                    </a:solidFill>
                    <a:cs typeface="Poppins" pitchFamily="2" charset="0"/>
                  </a:rPr>
                  <a:t>24</a:t>
                </a:r>
              </a:p>
              <a:p>
                <a:pPr marL="742950" lvl="1" indent="-285750">
                  <a:lnSpc>
                    <a:spcPts val="3500"/>
                  </a:lnSpc>
                  <a:buFont typeface="Arial" panose="020B0604020202020204" pitchFamily="34" charset="0"/>
                  <a:buChar char="•"/>
                </a:pPr>
                <a:r>
                  <a:rPr kumimoji="1" lang="en-US" altLang="zh-TW" sz="2400" dirty="0">
                    <a:cs typeface="Poppins" pitchFamily="2" charset="0"/>
                  </a:rPr>
                  <a:t>Triplet loss distance: </a:t>
                </a:r>
                <a:r>
                  <a:rPr kumimoji="1" lang="en-US" altLang="zh-TW" sz="2400" b="1" dirty="0">
                    <a:solidFill>
                      <a:srgbClr val="C00000"/>
                    </a:solidFill>
                    <a:cs typeface="Poppins" pitchFamily="2" charset="0"/>
                  </a:rPr>
                  <a:t>squared</a:t>
                </a:r>
                <a:r>
                  <a:rPr kumimoji="1" lang="en-US" altLang="zh-TW" sz="2400" dirty="0">
                    <a:cs typeface="Poppins" pitchFamily="2" charset="0"/>
                  </a:rPr>
                  <a:t> </a:t>
                </a:r>
                <a:r>
                  <a:rPr kumimoji="1" lang="en-US" altLang="zh-TW" sz="2400" b="1" dirty="0">
                    <a:solidFill>
                      <a:srgbClr val="C00000"/>
                    </a:solidFill>
                    <a:cs typeface="Poppins" pitchFamily="2" charset="0"/>
                  </a:rPr>
                  <a:t>L2 norm</a:t>
                </a:r>
              </a:p>
              <a:p>
                <a:pPr marL="742950" lvl="1" indent="-285750">
                  <a:lnSpc>
                    <a:spcPts val="3500"/>
                  </a:lnSpc>
                  <a:buFont typeface="Arial" panose="020B0604020202020204" pitchFamily="34" charset="0"/>
                  <a:buChar char="•"/>
                </a:pPr>
                <a:r>
                  <a:rPr kumimoji="1" lang="en-US" altLang="zh-TW" sz="2400" dirty="0">
                    <a:cs typeface="Poppins" pitchFamily="2" charset="0"/>
                  </a:rPr>
                  <a:t>Triplet loss margin: </a:t>
                </a:r>
                <a:r>
                  <a:rPr kumimoji="1" lang="en-US" altLang="zh-TW" sz="2400" b="1" dirty="0">
                    <a:solidFill>
                      <a:srgbClr val="D1495B"/>
                    </a:solidFill>
                    <a:cs typeface="Poppins" pitchFamily="2" charset="0"/>
                  </a:rPr>
                  <a:t>1.0</a:t>
                </a:r>
                <a:endParaRPr kumimoji="1" lang="en-US" altLang="zh-TW" sz="2400" b="1" dirty="0">
                  <a:solidFill>
                    <a:srgbClr val="C00000"/>
                  </a:solidFill>
                  <a:cs typeface="Poppins" pitchFamily="2" charset="0"/>
                </a:endParaRPr>
              </a:p>
              <a:p>
                <a:pPr marL="742950" lvl="1" indent="-285750">
                  <a:lnSpc>
                    <a:spcPts val="3500"/>
                  </a:lnSpc>
                  <a:buFont typeface="Arial" panose="020B0604020202020204" pitchFamily="34" charset="0"/>
                  <a:buChar char="•"/>
                </a:pPr>
                <a:r>
                  <a:rPr kumimoji="1" lang="en-US" altLang="zh-TW" sz="2400" dirty="0">
                    <a:cs typeface="Poppins" pitchFamily="2" charset="0"/>
                  </a:rPr>
                  <a:t>Loss functions:</a:t>
                </a:r>
              </a:p>
              <a:p>
                <a:pPr lvl="2">
                  <a:lnSpc>
                    <a:spcPts val="3500"/>
                  </a:lnSpc>
                </a:pPr>
                <a14:m>
                  <m:oMathPara xmlns:m="http://schemas.openxmlformats.org/officeDocument/2006/math">
                    <m:oMathParaPr>
                      <m:jc m:val="centerGroup"/>
                    </m:oMathParaPr>
                    <m:oMath xmlns:m="http://schemas.openxmlformats.org/officeDocument/2006/math">
                      <m:sSup>
                        <m:sSupPr>
                          <m:ctrlPr>
                            <a:rPr kumimoji="1" lang="en-US" altLang="zh-TW" sz="2400" i="1" smtClean="0">
                              <a:latin typeface="Cambria Math" panose="02040503050406030204" pitchFamily="18" charset="0"/>
                              <a:cs typeface="Poppins" pitchFamily="2" charset="0"/>
                            </a:rPr>
                          </m:ctrlPr>
                        </m:sSupPr>
                        <m:e>
                          <m:r>
                            <a:rPr kumimoji="1" lang="en-US" altLang="zh-TW" sz="2400" b="0" i="1" smtClean="0">
                              <a:latin typeface="Cambria Math" panose="02040503050406030204" pitchFamily="18" charset="0"/>
                              <a:cs typeface="Poppins" pitchFamily="2" charset="0"/>
                            </a:rPr>
                            <m:t>𝐿</m:t>
                          </m:r>
                        </m:e>
                        <m:sup>
                          <m:r>
                            <a:rPr kumimoji="1" lang="en-US" altLang="zh-TW" sz="2400" b="0" i="1" smtClean="0">
                              <a:latin typeface="Cambria Math" panose="02040503050406030204" pitchFamily="18" charset="0"/>
                              <a:cs typeface="Poppins" pitchFamily="2" charset="0"/>
                            </a:rPr>
                            <m:t>𝑡𝑜𝑡𝑎𝑙</m:t>
                          </m:r>
                        </m:sup>
                      </m:sSup>
                      <m:r>
                        <a:rPr kumimoji="1" lang="en-US" altLang="zh-TW" sz="2400" b="0" i="1" smtClean="0">
                          <a:latin typeface="Cambria Math" panose="02040503050406030204" pitchFamily="18" charset="0"/>
                          <a:cs typeface="Poppins" pitchFamily="2" charset="0"/>
                        </a:rPr>
                        <m:t>=</m:t>
                      </m:r>
                      <m:sSup>
                        <m:sSupPr>
                          <m:ctrlPr>
                            <a:rPr kumimoji="1" lang="en-US" altLang="zh-TW" sz="2400" b="0" i="1" smtClean="0">
                              <a:latin typeface="Cambria Math" panose="02040503050406030204" pitchFamily="18" charset="0"/>
                              <a:cs typeface="Poppins" pitchFamily="2" charset="0"/>
                            </a:rPr>
                          </m:ctrlPr>
                        </m:sSupPr>
                        <m:e>
                          <m:r>
                            <a:rPr kumimoji="1" lang="en-US" altLang="zh-TW" sz="2400" b="0" i="1" smtClean="0">
                              <a:latin typeface="Cambria Math" panose="02040503050406030204" pitchFamily="18" charset="0"/>
                              <a:cs typeface="Poppins" pitchFamily="2" charset="0"/>
                            </a:rPr>
                            <m:t>𝐿</m:t>
                          </m:r>
                        </m:e>
                        <m:sup>
                          <m:r>
                            <a:rPr kumimoji="1" lang="en-US" altLang="zh-TW" sz="2400" b="0" i="1" smtClean="0">
                              <a:latin typeface="Cambria Math" panose="02040503050406030204" pitchFamily="18" charset="0"/>
                              <a:cs typeface="Poppins" pitchFamily="2" charset="0"/>
                            </a:rPr>
                            <m:t>𝑟𝑒𝑐</m:t>
                          </m:r>
                        </m:sup>
                      </m:sSup>
                      <m:r>
                        <a:rPr kumimoji="1" lang="en-US" altLang="zh-TW" sz="2400" b="0" i="1" smtClean="0">
                          <a:latin typeface="Cambria Math" panose="02040503050406030204" pitchFamily="18" charset="0"/>
                          <a:cs typeface="Poppins" pitchFamily="2" charset="0"/>
                        </a:rPr>
                        <m:t>+</m:t>
                      </m:r>
                      <m:sSup>
                        <m:sSupPr>
                          <m:ctrlPr>
                            <a:rPr kumimoji="1" lang="en-US" altLang="zh-TW" sz="2400" b="0" i="1" smtClean="0">
                              <a:latin typeface="Cambria Math" panose="02040503050406030204" pitchFamily="18" charset="0"/>
                              <a:cs typeface="Poppins" pitchFamily="2" charset="0"/>
                            </a:rPr>
                          </m:ctrlPr>
                        </m:sSupPr>
                        <m:e>
                          <m:r>
                            <a:rPr kumimoji="1" lang="en-US" altLang="zh-TW" sz="2400" b="0" i="1" smtClean="0">
                              <a:latin typeface="Cambria Math" panose="02040503050406030204" pitchFamily="18" charset="0"/>
                              <a:cs typeface="Poppins" pitchFamily="2" charset="0"/>
                            </a:rPr>
                            <m:t>𝐿</m:t>
                          </m:r>
                        </m:e>
                        <m:sup>
                          <m:r>
                            <a:rPr kumimoji="1" lang="en-US" altLang="zh-TW" sz="2400" b="0" i="1" smtClean="0">
                              <a:latin typeface="Cambria Math" panose="02040503050406030204" pitchFamily="18" charset="0"/>
                              <a:cs typeface="Poppins" pitchFamily="2" charset="0"/>
                            </a:rPr>
                            <m:t>𝐾𝐿𝐷</m:t>
                          </m:r>
                        </m:sup>
                      </m:sSup>
                      <m:r>
                        <a:rPr kumimoji="1" lang="en-US" altLang="zh-TW" sz="2400" b="0" i="1" smtClean="0">
                          <a:latin typeface="Cambria Math" panose="02040503050406030204" pitchFamily="18" charset="0"/>
                          <a:cs typeface="Poppins" pitchFamily="2" charset="0"/>
                        </a:rPr>
                        <m:t>+</m:t>
                      </m:r>
                      <m:sSup>
                        <m:sSupPr>
                          <m:ctrlPr>
                            <a:rPr kumimoji="1" lang="en-US" altLang="zh-TW" sz="2400" b="0" i="1" smtClean="0">
                              <a:latin typeface="Cambria Math" panose="02040503050406030204" pitchFamily="18" charset="0"/>
                              <a:cs typeface="Poppins" pitchFamily="2" charset="0"/>
                            </a:rPr>
                          </m:ctrlPr>
                        </m:sSupPr>
                        <m:e>
                          <m:r>
                            <a:rPr kumimoji="1" lang="en-US" altLang="zh-TW" sz="2400" b="0" i="1" smtClean="0">
                              <a:latin typeface="Cambria Math" panose="02040503050406030204" pitchFamily="18" charset="0"/>
                              <a:cs typeface="Poppins" pitchFamily="2" charset="0"/>
                            </a:rPr>
                            <m:t>𝐿</m:t>
                          </m:r>
                        </m:e>
                        <m:sup>
                          <m:r>
                            <a:rPr kumimoji="1" lang="en-US" altLang="zh-TW" sz="2400" b="0" i="1" smtClean="0">
                              <a:latin typeface="Cambria Math" panose="02040503050406030204" pitchFamily="18" charset="0"/>
                              <a:cs typeface="Poppins" pitchFamily="2" charset="0"/>
                            </a:rPr>
                            <m:t>𝑡𝑟𝑖𝑝𝑙𝑒𝑡</m:t>
                          </m:r>
                        </m:sup>
                      </m:sSup>
                      <m:r>
                        <a:rPr kumimoji="1" lang="en-US" altLang="zh-TW" sz="2400" b="0" i="1" smtClean="0">
                          <a:latin typeface="Cambria Math" panose="02040503050406030204" pitchFamily="18" charset="0"/>
                          <a:cs typeface="Poppins" pitchFamily="2" charset="0"/>
                        </a:rPr>
                        <m:t>+</m:t>
                      </m:r>
                      <m:sSup>
                        <m:sSupPr>
                          <m:ctrlPr>
                            <a:rPr kumimoji="1" lang="en-US" altLang="zh-TW" sz="2400" b="0" i="1" smtClean="0">
                              <a:latin typeface="Cambria Math" panose="02040503050406030204" pitchFamily="18" charset="0"/>
                              <a:cs typeface="Poppins" pitchFamily="2" charset="0"/>
                            </a:rPr>
                          </m:ctrlPr>
                        </m:sSupPr>
                        <m:e>
                          <m:r>
                            <a:rPr kumimoji="1" lang="en-US" altLang="zh-TW" sz="2400" b="0" i="1" smtClean="0">
                              <a:latin typeface="Cambria Math" panose="02040503050406030204" pitchFamily="18" charset="0"/>
                              <a:cs typeface="Poppins" pitchFamily="2" charset="0"/>
                            </a:rPr>
                            <m:t>𝐿</m:t>
                          </m:r>
                        </m:e>
                        <m:sup>
                          <m:r>
                            <a:rPr kumimoji="1" lang="en-US" altLang="zh-TW" sz="2400" b="0" i="1" smtClean="0">
                              <a:latin typeface="Cambria Math" panose="02040503050406030204" pitchFamily="18" charset="0"/>
                              <a:cs typeface="Poppins" pitchFamily="2" charset="0"/>
                            </a:rPr>
                            <m:t>𝑆𝑆𝐼𝑀</m:t>
                          </m:r>
                        </m:sup>
                      </m:sSup>
                    </m:oMath>
                  </m:oMathPara>
                </a14:m>
                <a:endParaRPr kumimoji="1" lang="en-US" altLang="zh-TW" sz="2400" dirty="0">
                  <a:cs typeface="Poppins" pitchFamily="2" charset="0"/>
                </a:endParaRPr>
              </a:p>
            </p:txBody>
          </p:sp>
        </mc:Choice>
        <mc:Fallback xmlns="">
          <p:sp>
            <p:nvSpPr>
              <p:cNvPr id="2" name="文字方塊 1">
                <a:extLst>
                  <a:ext uri="{FF2B5EF4-FFF2-40B4-BE49-F238E27FC236}">
                    <a16:creationId xmlns:a16="http://schemas.microsoft.com/office/drawing/2014/main" id="{82CCC2B9-BD95-B1E1-8BAF-8A1968A2979A}"/>
                  </a:ext>
                </a:extLst>
              </p:cNvPr>
              <p:cNvSpPr txBox="1">
                <a:spLocks noRot="1" noChangeAspect="1" noMove="1" noResize="1" noEditPoints="1" noAdjustHandles="1" noChangeArrowheads="1" noChangeShapeType="1" noTextEdit="1"/>
              </p:cNvSpPr>
              <p:nvPr/>
            </p:nvSpPr>
            <p:spPr>
              <a:xfrm>
                <a:off x="1288774" y="1374047"/>
                <a:ext cx="9601200" cy="4100931"/>
              </a:xfrm>
              <a:prstGeom prst="rect">
                <a:avLst/>
              </a:prstGeom>
              <a:blipFill>
                <a:blip r:embed="rId4"/>
                <a:stretch>
                  <a:fillRect l="-825"/>
                </a:stretch>
              </a:blipFill>
            </p:spPr>
            <p:txBody>
              <a:bodyPr/>
              <a:lstStyle/>
              <a:p>
                <a:r>
                  <a:rPr lang="LID4096">
                    <a:noFill/>
                  </a:rPr>
                  <a:t> </a:t>
                </a:r>
              </a:p>
            </p:txBody>
          </p:sp>
        </mc:Fallback>
      </mc:AlternateContent>
      <p:sp>
        <p:nvSpPr>
          <p:cNvPr id="8" name="投影片編號版面配置區 7">
            <a:extLst>
              <a:ext uri="{FF2B5EF4-FFF2-40B4-BE49-F238E27FC236}">
                <a16:creationId xmlns:a16="http://schemas.microsoft.com/office/drawing/2014/main" id="{A281B0E5-36C4-ACF9-985E-F6D3061F344B}"/>
              </a:ext>
            </a:extLst>
          </p:cNvPr>
          <p:cNvSpPr>
            <a:spLocks noGrp="1"/>
          </p:cNvSpPr>
          <p:nvPr>
            <p:ph type="sldNum" sz="quarter" idx="12"/>
          </p:nvPr>
        </p:nvSpPr>
        <p:spPr/>
        <p:txBody>
          <a:bodyPr/>
          <a:lstStyle/>
          <a:p>
            <a:fld id="{9A9354D6-262D-7940-B9DF-ED0362076AA6}" type="slidenum">
              <a:rPr kumimoji="1" lang="zh-TW" altLang="en-US" smtClean="0"/>
              <a:pPr/>
              <a:t>34</a:t>
            </a:fld>
            <a:endParaRPr kumimoji="1" lang="zh-TW" altLang="en-US" dirty="0"/>
          </a:p>
        </p:txBody>
      </p:sp>
    </p:spTree>
    <p:extLst>
      <p:ext uri="{BB962C8B-B14F-4D97-AF65-F5344CB8AC3E}">
        <p14:creationId xmlns:p14="http://schemas.microsoft.com/office/powerpoint/2010/main" val="4274106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49683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Experimental Results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5" y="492218"/>
            <a:ext cx="10535650" cy="1323439"/>
          </a:xfrm>
          <a:prstGeom prst="rect">
            <a:avLst/>
          </a:prstGeom>
          <a:noFill/>
        </p:spPr>
        <p:txBody>
          <a:bodyPr wrap="square" rtlCol="0">
            <a:spAutoFit/>
          </a:bodyPr>
          <a:lstStyle/>
          <a:p>
            <a:r>
              <a:rPr lang="en-US" sz="4000" dirty="0"/>
              <a:t>Latent Projection of Bottleneck Latent and Resampled Healthy Latent</a:t>
            </a:r>
            <a:endParaRPr kumimoji="1" lang="zh-TW" altLang="en-US" sz="4000" dirty="0">
              <a:latin typeface="Calisto MT" panose="0204060305050503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FB5D7D06-5682-6534-51D3-415532C79A8C}"/>
              </a:ext>
            </a:extLst>
          </p:cNvPr>
          <p:cNvSpPr>
            <a:spLocks noGrp="1"/>
          </p:cNvSpPr>
          <p:nvPr>
            <p:ph type="sldNum" sz="quarter" idx="12"/>
          </p:nvPr>
        </p:nvSpPr>
        <p:spPr/>
        <p:txBody>
          <a:bodyPr/>
          <a:lstStyle/>
          <a:p>
            <a:fld id="{9A9354D6-262D-7940-B9DF-ED0362076AA6}" type="slidenum">
              <a:rPr kumimoji="1" lang="zh-TW" altLang="en-US" smtClean="0"/>
              <a:pPr/>
              <a:t>35</a:t>
            </a:fld>
            <a:endParaRPr kumimoji="1" lang="zh-TW" altLang="en-US" dirty="0"/>
          </a:p>
        </p:txBody>
      </p:sp>
      <p:pic>
        <p:nvPicPr>
          <p:cNvPr id="8" name="Picture 7">
            <a:extLst>
              <a:ext uri="{FF2B5EF4-FFF2-40B4-BE49-F238E27FC236}">
                <a16:creationId xmlns:a16="http://schemas.microsoft.com/office/drawing/2014/main" id="{15D34059-BA88-4CB8-A51D-2B0FBE95221A}"/>
              </a:ext>
            </a:extLst>
          </p:cNvPr>
          <p:cNvPicPr>
            <a:picLocks noChangeAspect="1"/>
          </p:cNvPicPr>
          <p:nvPr/>
        </p:nvPicPr>
        <p:blipFill>
          <a:blip r:embed="rId4"/>
          <a:stretch>
            <a:fillRect/>
          </a:stretch>
        </p:blipFill>
        <p:spPr>
          <a:xfrm>
            <a:off x="2315360" y="1815657"/>
            <a:ext cx="7561279" cy="4528857"/>
          </a:xfrm>
          <a:prstGeom prst="rect">
            <a:avLst/>
          </a:prstGeom>
        </p:spPr>
      </p:pic>
      <p:cxnSp>
        <p:nvCxnSpPr>
          <p:cNvPr id="14" name="Straight Connector 13">
            <a:extLst>
              <a:ext uri="{FF2B5EF4-FFF2-40B4-BE49-F238E27FC236}">
                <a16:creationId xmlns:a16="http://schemas.microsoft.com/office/drawing/2014/main" id="{4B811D57-3056-4910-B0F4-0D31D0A2C5D6}"/>
              </a:ext>
            </a:extLst>
          </p:cNvPr>
          <p:cNvCxnSpPr>
            <a:cxnSpLocks/>
          </p:cNvCxnSpPr>
          <p:nvPr/>
        </p:nvCxnSpPr>
        <p:spPr>
          <a:xfrm>
            <a:off x="0" y="4080086"/>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69C9C11-66D2-4444-BC2B-6A32AC38FAAE}"/>
              </a:ext>
            </a:extLst>
          </p:cNvPr>
          <p:cNvCxnSpPr>
            <a:cxnSpLocks/>
          </p:cNvCxnSpPr>
          <p:nvPr/>
        </p:nvCxnSpPr>
        <p:spPr>
          <a:xfrm>
            <a:off x="6095999" y="1815657"/>
            <a:ext cx="0" cy="4917652"/>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E1B60F-EA89-49F0-8D50-4E621EF8E40A}"/>
              </a:ext>
            </a:extLst>
          </p:cNvPr>
          <p:cNvSpPr txBox="1"/>
          <p:nvPr/>
        </p:nvSpPr>
        <p:spPr>
          <a:xfrm>
            <a:off x="1312312" y="2609232"/>
            <a:ext cx="623943" cy="369332"/>
          </a:xfrm>
          <a:prstGeom prst="rect">
            <a:avLst/>
          </a:prstGeom>
          <a:noFill/>
        </p:spPr>
        <p:txBody>
          <a:bodyPr wrap="square" rtlCol="0">
            <a:spAutoFit/>
          </a:bodyPr>
          <a:lstStyle/>
          <a:p>
            <a:pPr algn="ctr"/>
            <a:r>
              <a:rPr lang="en-US" dirty="0"/>
              <a:t>VAE</a:t>
            </a:r>
            <a:endParaRPr lang="LID4096" dirty="0"/>
          </a:p>
        </p:txBody>
      </p:sp>
      <p:sp>
        <p:nvSpPr>
          <p:cNvPr id="24" name="TextBox 23">
            <a:extLst>
              <a:ext uri="{FF2B5EF4-FFF2-40B4-BE49-F238E27FC236}">
                <a16:creationId xmlns:a16="http://schemas.microsoft.com/office/drawing/2014/main" id="{50F42522-AD47-48E0-9BCA-05DC159833A2}"/>
              </a:ext>
            </a:extLst>
          </p:cNvPr>
          <p:cNvSpPr txBox="1"/>
          <p:nvPr/>
        </p:nvSpPr>
        <p:spPr>
          <a:xfrm>
            <a:off x="1312311" y="4889782"/>
            <a:ext cx="623943" cy="369332"/>
          </a:xfrm>
          <a:prstGeom prst="rect">
            <a:avLst/>
          </a:prstGeom>
          <a:noFill/>
        </p:spPr>
        <p:txBody>
          <a:bodyPr wrap="square" rtlCol="0">
            <a:spAutoFit/>
          </a:bodyPr>
          <a:lstStyle/>
          <a:p>
            <a:pPr algn="ctr"/>
            <a:r>
              <a:rPr lang="en-US" dirty="0"/>
              <a:t>Ours</a:t>
            </a:r>
            <a:endParaRPr lang="LID4096" dirty="0"/>
          </a:p>
        </p:txBody>
      </p:sp>
      <p:sp>
        <p:nvSpPr>
          <p:cNvPr id="25" name="TextBox 24">
            <a:extLst>
              <a:ext uri="{FF2B5EF4-FFF2-40B4-BE49-F238E27FC236}">
                <a16:creationId xmlns:a16="http://schemas.microsoft.com/office/drawing/2014/main" id="{CBA2B374-AE07-4141-BB01-6E0C85DFA77B}"/>
              </a:ext>
            </a:extLst>
          </p:cNvPr>
          <p:cNvSpPr txBox="1"/>
          <p:nvPr/>
        </p:nvSpPr>
        <p:spPr>
          <a:xfrm>
            <a:off x="2606898" y="6344514"/>
            <a:ext cx="2808619" cy="369332"/>
          </a:xfrm>
          <a:prstGeom prst="rect">
            <a:avLst/>
          </a:prstGeom>
          <a:noFill/>
        </p:spPr>
        <p:txBody>
          <a:bodyPr wrap="square" rtlCol="0">
            <a:spAutoFit/>
          </a:bodyPr>
          <a:lstStyle/>
          <a:p>
            <a:pPr algn="ctr"/>
            <a:r>
              <a:rPr lang="en-US" dirty="0"/>
              <a:t>Bottleneck Latent</a:t>
            </a:r>
            <a:endParaRPr lang="LID4096" dirty="0"/>
          </a:p>
        </p:txBody>
      </p:sp>
      <p:sp>
        <p:nvSpPr>
          <p:cNvPr id="26" name="TextBox 25">
            <a:extLst>
              <a:ext uri="{FF2B5EF4-FFF2-40B4-BE49-F238E27FC236}">
                <a16:creationId xmlns:a16="http://schemas.microsoft.com/office/drawing/2014/main" id="{26065BF6-12E3-4998-A106-4923E5A3565B}"/>
              </a:ext>
            </a:extLst>
          </p:cNvPr>
          <p:cNvSpPr txBox="1"/>
          <p:nvPr/>
        </p:nvSpPr>
        <p:spPr>
          <a:xfrm>
            <a:off x="6843060" y="6344514"/>
            <a:ext cx="2808619" cy="369332"/>
          </a:xfrm>
          <a:prstGeom prst="rect">
            <a:avLst/>
          </a:prstGeom>
          <a:noFill/>
        </p:spPr>
        <p:txBody>
          <a:bodyPr wrap="square" rtlCol="0">
            <a:spAutoFit/>
          </a:bodyPr>
          <a:lstStyle/>
          <a:p>
            <a:pPr algn="ctr"/>
            <a:r>
              <a:rPr lang="en-US"/>
              <a:t>Re</a:t>
            </a:r>
            <a:r>
              <a:rPr lang="en-US" dirty="0"/>
              <a:t>s</a:t>
            </a:r>
            <a:r>
              <a:rPr lang="en-US"/>
              <a:t>ampled </a:t>
            </a:r>
            <a:r>
              <a:rPr lang="en-US" dirty="0"/>
              <a:t>Latent</a:t>
            </a:r>
            <a:endParaRPr lang="LID4096" dirty="0"/>
          </a:p>
        </p:txBody>
      </p:sp>
      <p:sp>
        <p:nvSpPr>
          <p:cNvPr id="27" name="Arrow: Right 26">
            <a:extLst>
              <a:ext uri="{FF2B5EF4-FFF2-40B4-BE49-F238E27FC236}">
                <a16:creationId xmlns:a16="http://schemas.microsoft.com/office/drawing/2014/main" id="{7AFAA62F-E502-4CAA-A282-B6183AC2C8DF}"/>
              </a:ext>
            </a:extLst>
          </p:cNvPr>
          <p:cNvSpPr/>
          <p:nvPr/>
        </p:nvSpPr>
        <p:spPr>
          <a:xfrm>
            <a:off x="5637007" y="3909724"/>
            <a:ext cx="968186" cy="364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μ &amp; </a:t>
            </a:r>
            <a:r>
              <a:rPr lang="el-GR" dirty="0"/>
              <a:t>σ</a:t>
            </a:r>
            <a:r>
              <a:rPr lang="en-US" baseline="30000" dirty="0"/>
              <a:t>2</a:t>
            </a:r>
            <a:endParaRPr lang="LID4096" baseline="30000" dirty="0"/>
          </a:p>
        </p:txBody>
      </p:sp>
      <p:pic>
        <p:nvPicPr>
          <p:cNvPr id="29" name="Picture 28">
            <a:extLst>
              <a:ext uri="{FF2B5EF4-FFF2-40B4-BE49-F238E27FC236}">
                <a16:creationId xmlns:a16="http://schemas.microsoft.com/office/drawing/2014/main" id="{FC37FBE3-BDEA-4A83-8BCC-B20A6D57DD41}"/>
              </a:ext>
            </a:extLst>
          </p:cNvPr>
          <p:cNvPicPr>
            <a:picLocks noChangeAspect="1"/>
          </p:cNvPicPr>
          <p:nvPr/>
        </p:nvPicPr>
        <p:blipFill>
          <a:blip r:embed="rId5"/>
          <a:stretch>
            <a:fillRect/>
          </a:stretch>
        </p:blipFill>
        <p:spPr>
          <a:xfrm>
            <a:off x="10119633" y="5633299"/>
            <a:ext cx="771126" cy="571580"/>
          </a:xfrm>
          <a:prstGeom prst="rect">
            <a:avLst/>
          </a:prstGeom>
        </p:spPr>
      </p:pic>
      <p:sp>
        <p:nvSpPr>
          <p:cNvPr id="30" name="TextBox 29">
            <a:extLst>
              <a:ext uri="{FF2B5EF4-FFF2-40B4-BE49-F238E27FC236}">
                <a16:creationId xmlns:a16="http://schemas.microsoft.com/office/drawing/2014/main" id="{C2F63947-A048-4BC4-B1EC-0C3466A7E4F4}"/>
              </a:ext>
            </a:extLst>
          </p:cNvPr>
          <p:cNvSpPr txBox="1"/>
          <p:nvPr/>
        </p:nvSpPr>
        <p:spPr>
          <a:xfrm>
            <a:off x="10988154" y="5615004"/>
            <a:ext cx="883575" cy="369332"/>
          </a:xfrm>
          <a:prstGeom prst="rect">
            <a:avLst/>
          </a:prstGeom>
          <a:noFill/>
        </p:spPr>
        <p:txBody>
          <a:bodyPr wrap="none" rtlCol="0">
            <a:spAutoFit/>
          </a:bodyPr>
          <a:lstStyle/>
          <a:p>
            <a:r>
              <a:rPr lang="en-US" dirty="0"/>
              <a:t>Normal</a:t>
            </a:r>
            <a:endParaRPr lang="LID4096" dirty="0"/>
          </a:p>
        </p:txBody>
      </p:sp>
      <p:sp>
        <p:nvSpPr>
          <p:cNvPr id="33" name="TextBox 32">
            <a:extLst>
              <a:ext uri="{FF2B5EF4-FFF2-40B4-BE49-F238E27FC236}">
                <a16:creationId xmlns:a16="http://schemas.microsoft.com/office/drawing/2014/main" id="{DCE97145-B260-4538-83B2-0DE3611850F7}"/>
              </a:ext>
            </a:extLst>
          </p:cNvPr>
          <p:cNvSpPr txBox="1"/>
          <p:nvPr/>
        </p:nvSpPr>
        <p:spPr>
          <a:xfrm>
            <a:off x="10857609" y="5852469"/>
            <a:ext cx="1242648" cy="369332"/>
          </a:xfrm>
          <a:prstGeom prst="rect">
            <a:avLst/>
          </a:prstGeom>
          <a:noFill/>
        </p:spPr>
        <p:txBody>
          <a:bodyPr wrap="none" rtlCol="0">
            <a:spAutoFit/>
          </a:bodyPr>
          <a:lstStyle/>
          <a:p>
            <a:r>
              <a:rPr lang="en-US" dirty="0"/>
              <a:t>Anomalous</a:t>
            </a:r>
            <a:endParaRPr lang="LID4096" dirty="0"/>
          </a:p>
        </p:txBody>
      </p:sp>
    </p:spTree>
    <p:extLst>
      <p:ext uri="{BB962C8B-B14F-4D97-AF65-F5344CB8AC3E}">
        <p14:creationId xmlns:p14="http://schemas.microsoft.com/office/powerpoint/2010/main" val="4141555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49683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Experimental Results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5" y="492218"/>
            <a:ext cx="10535650" cy="707886"/>
          </a:xfrm>
          <a:prstGeom prst="rect">
            <a:avLst/>
          </a:prstGeom>
          <a:noFill/>
        </p:spPr>
        <p:txBody>
          <a:bodyPr wrap="square" rtlCol="0">
            <a:spAutoFit/>
          </a:bodyPr>
          <a:lstStyle/>
          <a:p>
            <a:r>
              <a:rPr kumimoji="1" lang="en-US" altLang="zh-TW" sz="4000" dirty="0">
                <a:latin typeface="Calisto MT" panose="02040603050505030304" pitchFamily="18" charset="0"/>
                <a:cs typeface="Times New Roman" panose="02020603050405020304" pitchFamily="18" charset="0"/>
              </a:rPr>
              <a:t>Training loss functions</a:t>
            </a:r>
            <a:endParaRPr kumimoji="1" lang="zh-TW" altLang="en-US" sz="4000" dirty="0">
              <a:latin typeface="Calisto MT" panose="0204060305050503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FB5D7D06-5682-6534-51D3-415532C79A8C}"/>
              </a:ext>
            </a:extLst>
          </p:cNvPr>
          <p:cNvSpPr>
            <a:spLocks noGrp="1"/>
          </p:cNvSpPr>
          <p:nvPr>
            <p:ph type="sldNum" sz="quarter" idx="12"/>
          </p:nvPr>
        </p:nvSpPr>
        <p:spPr/>
        <p:txBody>
          <a:bodyPr/>
          <a:lstStyle/>
          <a:p>
            <a:fld id="{9A9354D6-262D-7940-B9DF-ED0362076AA6}" type="slidenum">
              <a:rPr kumimoji="1" lang="zh-TW" altLang="en-US" smtClean="0"/>
              <a:pPr/>
              <a:t>36</a:t>
            </a:fld>
            <a:endParaRPr kumimoji="1" lang="zh-TW" altLang="en-US" dirty="0"/>
          </a:p>
        </p:txBody>
      </p:sp>
      <p:pic>
        <p:nvPicPr>
          <p:cNvPr id="18" name="Picture 17">
            <a:extLst>
              <a:ext uri="{FF2B5EF4-FFF2-40B4-BE49-F238E27FC236}">
                <a16:creationId xmlns:a16="http://schemas.microsoft.com/office/drawing/2014/main" id="{35D42801-5B3C-4181-AC9F-066C6A6B8398}"/>
              </a:ext>
            </a:extLst>
          </p:cNvPr>
          <p:cNvPicPr>
            <a:picLocks noChangeAspect="1"/>
          </p:cNvPicPr>
          <p:nvPr/>
        </p:nvPicPr>
        <p:blipFill>
          <a:blip r:embed="rId4"/>
          <a:stretch>
            <a:fillRect/>
          </a:stretch>
        </p:blipFill>
        <p:spPr>
          <a:xfrm>
            <a:off x="408579" y="1612057"/>
            <a:ext cx="11130447" cy="4555165"/>
          </a:xfrm>
          <a:prstGeom prst="rect">
            <a:avLst/>
          </a:prstGeom>
        </p:spPr>
      </p:pic>
      <p:sp>
        <p:nvSpPr>
          <p:cNvPr id="19" name="投影片編號版面配置區 4">
            <a:extLst>
              <a:ext uri="{FF2B5EF4-FFF2-40B4-BE49-F238E27FC236}">
                <a16:creationId xmlns:a16="http://schemas.microsoft.com/office/drawing/2014/main" id="{144D06CA-591C-4F10-A016-51206052FD76}"/>
              </a:ext>
            </a:extLst>
          </p:cNvPr>
          <p:cNvSpPr txBox="1">
            <a:spLocks/>
          </p:cNvSpPr>
          <p:nvPr/>
        </p:nvSpPr>
        <p:spPr>
          <a:xfrm>
            <a:off x="9296400" y="6356349"/>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2000" kern="1200">
                <a:solidFill>
                  <a:schemeClr val="tx1">
                    <a:tint val="75000"/>
                  </a:schemeClr>
                </a:solidFill>
                <a:latin typeface="Poppins" pitchFamily="2" charset="0"/>
                <a:ea typeface="+mn-ea"/>
                <a:cs typeface="Poppins"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9354D6-262D-7940-B9DF-ED0362076AA6}" type="slidenum">
              <a:rPr kumimoji="1" lang="zh-TW" altLang="en-US" smtClean="0"/>
              <a:pPr/>
              <a:t>36</a:t>
            </a:fld>
            <a:endParaRPr kumimoji="1" lang="zh-TW" altLang="en-US" dirty="0"/>
          </a:p>
        </p:txBody>
      </p:sp>
      <p:sp>
        <p:nvSpPr>
          <p:cNvPr id="20" name="TextBox 19">
            <a:extLst>
              <a:ext uri="{FF2B5EF4-FFF2-40B4-BE49-F238E27FC236}">
                <a16:creationId xmlns:a16="http://schemas.microsoft.com/office/drawing/2014/main" id="{0E2AC9C3-46F6-4363-A815-E040A23742B9}"/>
              </a:ext>
            </a:extLst>
          </p:cNvPr>
          <p:cNvSpPr txBox="1"/>
          <p:nvPr/>
        </p:nvSpPr>
        <p:spPr>
          <a:xfrm>
            <a:off x="5118456" y="1349641"/>
            <a:ext cx="1910203" cy="369332"/>
          </a:xfrm>
          <a:prstGeom prst="rect">
            <a:avLst/>
          </a:prstGeom>
          <a:noFill/>
        </p:spPr>
        <p:txBody>
          <a:bodyPr wrap="none" rtlCol="0">
            <a:spAutoFit/>
          </a:bodyPr>
          <a:lstStyle/>
          <a:p>
            <a:r>
              <a:rPr lang="en-US" dirty="0">
                <a:solidFill>
                  <a:srgbClr val="C00000"/>
                </a:solidFill>
              </a:rPr>
              <a:t>KL Divergence loss</a:t>
            </a:r>
            <a:endParaRPr lang="LID4096" dirty="0">
              <a:solidFill>
                <a:srgbClr val="C00000"/>
              </a:solidFill>
            </a:endParaRPr>
          </a:p>
        </p:txBody>
      </p:sp>
      <p:sp>
        <p:nvSpPr>
          <p:cNvPr id="22" name="TextBox 21">
            <a:extLst>
              <a:ext uri="{FF2B5EF4-FFF2-40B4-BE49-F238E27FC236}">
                <a16:creationId xmlns:a16="http://schemas.microsoft.com/office/drawing/2014/main" id="{3C772672-7871-4CB9-8E90-3FFE1AD15870}"/>
              </a:ext>
            </a:extLst>
          </p:cNvPr>
          <p:cNvSpPr txBox="1"/>
          <p:nvPr/>
        </p:nvSpPr>
        <p:spPr>
          <a:xfrm>
            <a:off x="7834710" y="5723604"/>
            <a:ext cx="2229008" cy="646331"/>
          </a:xfrm>
          <a:prstGeom prst="rect">
            <a:avLst/>
          </a:prstGeom>
          <a:noFill/>
        </p:spPr>
        <p:txBody>
          <a:bodyPr wrap="none" rtlCol="0">
            <a:spAutoFit/>
          </a:bodyPr>
          <a:lstStyle/>
          <a:p>
            <a:r>
              <a:rPr lang="en-US" dirty="0">
                <a:solidFill>
                  <a:srgbClr val="C00000"/>
                </a:solidFill>
              </a:rPr>
              <a:t>L1 reconstruction loss</a:t>
            </a:r>
          </a:p>
          <a:p>
            <a:pPr algn="ctr"/>
            <a:r>
              <a:rPr lang="en-US" dirty="0">
                <a:solidFill>
                  <a:srgbClr val="C00000"/>
                </a:solidFill>
              </a:rPr>
              <a:t>and SSIM loss</a:t>
            </a:r>
            <a:endParaRPr lang="LID4096" dirty="0">
              <a:solidFill>
                <a:srgbClr val="C00000"/>
              </a:solidFill>
            </a:endParaRPr>
          </a:p>
        </p:txBody>
      </p:sp>
      <p:sp>
        <p:nvSpPr>
          <p:cNvPr id="23" name="Rectangle: Rounded Corners 22">
            <a:extLst>
              <a:ext uri="{FF2B5EF4-FFF2-40B4-BE49-F238E27FC236}">
                <a16:creationId xmlns:a16="http://schemas.microsoft.com/office/drawing/2014/main" id="{69FA09D4-D2AB-489D-9136-5BA92F6BADBE}"/>
              </a:ext>
            </a:extLst>
          </p:cNvPr>
          <p:cNvSpPr/>
          <p:nvPr/>
        </p:nvSpPr>
        <p:spPr>
          <a:xfrm>
            <a:off x="7752080" y="4328160"/>
            <a:ext cx="2438400" cy="2113240"/>
          </a:xfrm>
          <a:prstGeom prst="round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
        <p:nvSpPr>
          <p:cNvPr id="28" name="TextBox 27">
            <a:extLst>
              <a:ext uri="{FF2B5EF4-FFF2-40B4-BE49-F238E27FC236}">
                <a16:creationId xmlns:a16="http://schemas.microsoft.com/office/drawing/2014/main" id="{86982277-CF48-44CC-BE01-96DF8A2A6CC9}"/>
              </a:ext>
            </a:extLst>
          </p:cNvPr>
          <p:cNvSpPr txBox="1"/>
          <p:nvPr/>
        </p:nvSpPr>
        <p:spPr>
          <a:xfrm>
            <a:off x="10063718" y="1349641"/>
            <a:ext cx="1910203" cy="646331"/>
          </a:xfrm>
          <a:prstGeom prst="rect">
            <a:avLst/>
          </a:prstGeom>
          <a:noFill/>
        </p:spPr>
        <p:txBody>
          <a:bodyPr wrap="square" rtlCol="0">
            <a:spAutoFit/>
          </a:bodyPr>
          <a:lstStyle/>
          <a:p>
            <a:pPr algn="ctr"/>
            <a:r>
              <a:rPr lang="en-US" dirty="0">
                <a:solidFill>
                  <a:srgbClr val="C00000"/>
                </a:solidFill>
              </a:rPr>
              <a:t>L1 reconstruction loss</a:t>
            </a:r>
            <a:endParaRPr lang="LID4096" dirty="0">
              <a:solidFill>
                <a:srgbClr val="C00000"/>
              </a:solidFill>
            </a:endParaRPr>
          </a:p>
        </p:txBody>
      </p:sp>
      <p:sp>
        <p:nvSpPr>
          <p:cNvPr id="31" name="Rectangle: Rounded Corners 30">
            <a:extLst>
              <a:ext uri="{FF2B5EF4-FFF2-40B4-BE49-F238E27FC236}">
                <a16:creationId xmlns:a16="http://schemas.microsoft.com/office/drawing/2014/main" id="{85548136-EADD-4223-BE01-032D3E3370DE}"/>
              </a:ext>
            </a:extLst>
          </p:cNvPr>
          <p:cNvSpPr/>
          <p:nvPr/>
        </p:nvSpPr>
        <p:spPr>
          <a:xfrm>
            <a:off x="10093984" y="1200103"/>
            <a:ext cx="1879937" cy="4308256"/>
          </a:xfrm>
          <a:prstGeom prst="round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
        <p:nvSpPr>
          <p:cNvPr id="32" name="Rectangle: Rounded Corners 31">
            <a:extLst>
              <a:ext uri="{FF2B5EF4-FFF2-40B4-BE49-F238E27FC236}">
                <a16:creationId xmlns:a16="http://schemas.microsoft.com/office/drawing/2014/main" id="{4239AA3B-460F-49AF-AD90-8868FA8D9DA6}"/>
              </a:ext>
            </a:extLst>
          </p:cNvPr>
          <p:cNvSpPr/>
          <p:nvPr/>
        </p:nvSpPr>
        <p:spPr>
          <a:xfrm>
            <a:off x="5730240" y="1717040"/>
            <a:ext cx="609600" cy="2611120"/>
          </a:xfrm>
          <a:prstGeom prst="round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
        <p:nvSpPr>
          <p:cNvPr id="34" name="圓角矩形 1">
            <a:extLst>
              <a:ext uri="{FF2B5EF4-FFF2-40B4-BE49-F238E27FC236}">
                <a16:creationId xmlns:a16="http://schemas.microsoft.com/office/drawing/2014/main" id="{334A40A1-6FEC-4E2B-BFA7-74F1886732E3}"/>
              </a:ext>
            </a:extLst>
          </p:cNvPr>
          <p:cNvSpPr/>
          <p:nvPr/>
        </p:nvSpPr>
        <p:spPr>
          <a:xfrm>
            <a:off x="8045055" y="1467047"/>
            <a:ext cx="2048930" cy="2861113"/>
          </a:xfrm>
          <a:prstGeom prst="roundRect">
            <a:avLst/>
          </a:prstGeom>
          <a:solidFill>
            <a:srgbClr val="D1495B">
              <a:alpha val="10000"/>
            </a:srgbClr>
          </a:solidFill>
          <a:ln w="38100">
            <a:solidFill>
              <a:srgbClr val="D1495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4182695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49683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Experimental Results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8695329" cy="707886"/>
          </a:xfrm>
          <a:prstGeom prst="rect">
            <a:avLst/>
          </a:prstGeom>
          <a:noFill/>
        </p:spPr>
        <p:txBody>
          <a:bodyPr wrap="none" rtlCol="0">
            <a:spAutoFit/>
          </a:bodyPr>
          <a:lstStyle/>
          <a:p>
            <a:r>
              <a:rPr lang="en-US" sz="4000" dirty="0"/>
              <a:t>Risk of Adding Healthy L1 Reconstruction</a:t>
            </a:r>
            <a:endParaRPr kumimoji="1" lang="zh-TW" altLang="en-US" sz="4000" dirty="0">
              <a:latin typeface="Calisto MT" panose="0204060305050503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57A4B163-5389-6E3D-2D87-04667F9F99F7}"/>
              </a:ext>
            </a:extLst>
          </p:cNvPr>
          <p:cNvSpPr>
            <a:spLocks noGrp="1"/>
          </p:cNvSpPr>
          <p:nvPr>
            <p:ph type="sldNum" sz="quarter" idx="12"/>
          </p:nvPr>
        </p:nvSpPr>
        <p:spPr/>
        <p:txBody>
          <a:bodyPr/>
          <a:lstStyle/>
          <a:p>
            <a:fld id="{9A9354D6-262D-7940-B9DF-ED0362076AA6}" type="slidenum">
              <a:rPr kumimoji="1" lang="zh-TW" altLang="en-US" smtClean="0"/>
              <a:pPr/>
              <a:t>37</a:t>
            </a:fld>
            <a:endParaRPr kumimoji="1" lang="zh-TW" altLang="en-US" dirty="0"/>
          </a:p>
        </p:txBody>
      </p:sp>
      <p:pic>
        <p:nvPicPr>
          <p:cNvPr id="14" name="Picture 13">
            <a:extLst>
              <a:ext uri="{FF2B5EF4-FFF2-40B4-BE49-F238E27FC236}">
                <a16:creationId xmlns:a16="http://schemas.microsoft.com/office/drawing/2014/main" id="{1CF97C2D-E8C9-4055-A23A-9BA7A3DB490D}"/>
              </a:ext>
            </a:extLst>
          </p:cNvPr>
          <p:cNvPicPr>
            <a:picLocks noChangeAspect="1"/>
          </p:cNvPicPr>
          <p:nvPr/>
        </p:nvPicPr>
        <p:blipFill>
          <a:blip r:embed="rId4"/>
          <a:stretch>
            <a:fillRect/>
          </a:stretch>
        </p:blipFill>
        <p:spPr>
          <a:xfrm>
            <a:off x="290219" y="1186105"/>
            <a:ext cx="11611562" cy="4890677"/>
          </a:xfrm>
          <a:prstGeom prst="rect">
            <a:avLst/>
          </a:prstGeom>
        </p:spPr>
      </p:pic>
      <p:sp>
        <p:nvSpPr>
          <p:cNvPr id="2" name="TextBox 1">
            <a:extLst>
              <a:ext uri="{FF2B5EF4-FFF2-40B4-BE49-F238E27FC236}">
                <a16:creationId xmlns:a16="http://schemas.microsoft.com/office/drawing/2014/main" id="{89A96118-B8E2-4741-AC9D-2D7B733A386B}"/>
              </a:ext>
            </a:extLst>
          </p:cNvPr>
          <p:cNvSpPr txBox="1"/>
          <p:nvPr/>
        </p:nvSpPr>
        <p:spPr>
          <a:xfrm>
            <a:off x="751874" y="6088617"/>
            <a:ext cx="684803" cy="369332"/>
          </a:xfrm>
          <a:prstGeom prst="rect">
            <a:avLst/>
          </a:prstGeom>
          <a:noFill/>
        </p:spPr>
        <p:txBody>
          <a:bodyPr wrap="none" rtlCol="0">
            <a:spAutoFit/>
          </a:bodyPr>
          <a:lstStyle/>
          <a:p>
            <a:pPr algn="ctr"/>
            <a:r>
              <a:rPr lang="en-US" dirty="0"/>
              <a:t>Input</a:t>
            </a:r>
            <a:endParaRPr lang="LID4096" dirty="0"/>
          </a:p>
        </p:txBody>
      </p:sp>
      <p:sp>
        <p:nvSpPr>
          <p:cNvPr id="11" name="TextBox 10">
            <a:extLst>
              <a:ext uri="{FF2B5EF4-FFF2-40B4-BE49-F238E27FC236}">
                <a16:creationId xmlns:a16="http://schemas.microsoft.com/office/drawing/2014/main" id="{D8F1F5C9-7199-46B6-85A5-6DE0E5AD9960}"/>
              </a:ext>
            </a:extLst>
          </p:cNvPr>
          <p:cNvSpPr txBox="1"/>
          <p:nvPr/>
        </p:nvSpPr>
        <p:spPr>
          <a:xfrm>
            <a:off x="1963842" y="6095334"/>
            <a:ext cx="1442511" cy="369332"/>
          </a:xfrm>
          <a:prstGeom prst="rect">
            <a:avLst/>
          </a:prstGeom>
          <a:noFill/>
        </p:spPr>
        <p:txBody>
          <a:bodyPr wrap="none" rtlCol="0">
            <a:spAutoFit/>
          </a:bodyPr>
          <a:lstStyle/>
          <a:p>
            <a:pPr algn="ctr"/>
            <a:r>
              <a:rPr lang="en-US" dirty="0"/>
              <a:t>Ground-truth</a:t>
            </a:r>
            <a:endParaRPr lang="LID4096" dirty="0"/>
          </a:p>
        </p:txBody>
      </p:sp>
      <p:sp>
        <p:nvSpPr>
          <p:cNvPr id="15" name="TextBox 14">
            <a:extLst>
              <a:ext uri="{FF2B5EF4-FFF2-40B4-BE49-F238E27FC236}">
                <a16:creationId xmlns:a16="http://schemas.microsoft.com/office/drawing/2014/main" id="{05C06C98-875D-4B5E-8E4C-B03331B5703F}"/>
              </a:ext>
            </a:extLst>
          </p:cNvPr>
          <p:cNvSpPr txBox="1"/>
          <p:nvPr/>
        </p:nvSpPr>
        <p:spPr>
          <a:xfrm>
            <a:off x="4265197" y="5986394"/>
            <a:ext cx="3771738" cy="923330"/>
          </a:xfrm>
          <a:prstGeom prst="rect">
            <a:avLst/>
          </a:prstGeom>
          <a:noFill/>
        </p:spPr>
        <p:txBody>
          <a:bodyPr wrap="none" rtlCol="0">
            <a:spAutoFit/>
          </a:bodyPr>
          <a:lstStyle/>
          <a:p>
            <a:pPr algn="ctr"/>
            <a:r>
              <a:rPr lang="en-US" dirty="0"/>
              <a:t>Reconstructed and segmentation map</a:t>
            </a:r>
          </a:p>
          <a:p>
            <a:pPr algn="ctr"/>
            <a:r>
              <a:rPr lang="en-US" dirty="0"/>
              <a:t>of current model</a:t>
            </a:r>
          </a:p>
          <a:p>
            <a:pPr algn="ctr"/>
            <a:endParaRPr lang="LID4096" dirty="0"/>
          </a:p>
        </p:txBody>
      </p:sp>
      <p:sp>
        <p:nvSpPr>
          <p:cNvPr id="16" name="TextBox 15">
            <a:extLst>
              <a:ext uri="{FF2B5EF4-FFF2-40B4-BE49-F238E27FC236}">
                <a16:creationId xmlns:a16="http://schemas.microsoft.com/office/drawing/2014/main" id="{3A048765-21A4-4311-B2C1-AD6F04D46C1A}"/>
              </a:ext>
            </a:extLst>
          </p:cNvPr>
          <p:cNvSpPr txBox="1"/>
          <p:nvPr/>
        </p:nvSpPr>
        <p:spPr>
          <a:xfrm>
            <a:off x="8420262" y="6003001"/>
            <a:ext cx="3771738" cy="923330"/>
          </a:xfrm>
          <a:prstGeom prst="rect">
            <a:avLst/>
          </a:prstGeom>
          <a:noFill/>
        </p:spPr>
        <p:txBody>
          <a:bodyPr wrap="none" rtlCol="0">
            <a:spAutoFit/>
          </a:bodyPr>
          <a:lstStyle/>
          <a:p>
            <a:pPr algn="ctr"/>
            <a:r>
              <a:rPr lang="en-US" dirty="0"/>
              <a:t>Reconstructed and segmentation map</a:t>
            </a:r>
          </a:p>
          <a:p>
            <a:pPr algn="ctr"/>
            <a:r>
              <a:rPr lang="en-US" dirty="0"/>
              <a:t>of model with healthy L1 loss</a:t>
            </a:r>
          </a:p>
          <a:p>
            <a:pPr algn="ctr"/>
            <a:endParaRPr lang="LID4096" dirty="0"/>
          </a:p>
        </p:txBody>
      </p:sp>
    </p:spTree>
    <p:extLst>
      <p:ext uri="{BB962C8B-B14F-4D97-AF65-F5344CB8AC3E}">
        <p14:creationId xmlns:p14="http://schemas.microsoft.com/office/powerpoint/2010/main" val="2731257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49683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Experimental Results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9165073" cy="707886"/>
          </a:xfrm>
          <a:prstGeom prst="rect">
            <a:avLst/>
          </a:prstGeom>
          <a:noFill/>
        </p:spPr>
        <p:txBody>
          <a:bodyPr wrap="none" rtlCol="0">
            <a:spAutoFit/>
          </a:bodyPr>
          <a:lstStyle/>
          <a:p>
            <a:r>
              <a:rPr lang="en-US" sz="4000" dirty="0"/>
              <a:t>Middle features w/o vs w/ coarse scale loss</a:t>
            </a:r>
            <a:endParaRPr kumimoji="1" lang="zh-TW" altLang="en-US" sz="4000" dirty="0">
              <a:latin typeface="Calisto MT" panose="0204060305050503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FB5D7D06-5682-6534-51D3-415532C79A8C}"/>
              </a:ext>
            </a:extLst>
          </p:cNvPr>
          <p:cNvSpPr>
            <a:spLocks noGrp="1"/>
          </p:cNvSpPr>
          <p:nvPr>
            <p:ph type="sldNum" sz="quarter" idx="12"/>
          </p:nvPr>
        </p:nvSpPr>
        <p:spPr/>
        <p:txBody>
          <a:bodyPr/>
          <a:lstStyle/>
          <a:p>
            <a:fld id="{9A9354D6-262D-7940-B9DF-ED0362076AA6}" type="slidenum">
              <a:rPr kumimoji="1" lang="zh-TW" altLang="en-US" smtClean="0"/>
              <a:pPr/>
              <a:t>38</a:t>
            </a:fld>
            <a:endParaRPr kumimoji="1" lang="zh-TW" altLang="en-US" dirty="0"/>
          </a:p>
        </p:txBody>
      </p:sp>
      <p:sp>
        <p:nvSpPr>
          <p:cNvPr id="11" name="TextBox 10">
            <a:extLst>
              <a:ext uri="{FF2B5EF4-FFF2-40B4-BE49-F238E27FC236}">
                <a16:creationId xmlns:a16="http://schemas.microsoft.com/office/drawing/2014/main" id="{E42436DD-7292-452E-AF95-83868F2CCE84}"/>
              </a:ext>
            </a:extLst>
          </p:cNvPr>
          <p:cNvSpPr txBox="1"/>
          <p:nvPr/>
        </p:nvSpPr>
        <p:spPr>
          <a:xfrm>
            <a:off x="1216372" y="5908245"/>
            <a:ext cx="684803" cy="369332"/>
          </a:xfrm>
          <a:prstGeom prst="rect">
            <a:avLst/>
          </a:prstGeom>
          <a:noFill/>
        </p:spPr>
        <p:txBody>
          <a:bodyPr wrap="none" rtlCol="0">
            <a:spAutoFit/>
          </a:bodyPr>
          <a:lstStyle/>
          <a:p>
            <a:pPr algn="ctr"/>
            <a:r>
              <a:rPr lang="en-US" dirty="0"/>
              <a:t>Input</a:t>
            </a:r>
            <a:endParaRPr lang="LID4096" dirty="0"/>
          </a:p>
        </p:txBody>
      </p:sp>
      <p:sp>
        <p:nvSpPr>
          <p:cNvPr id="14" name="TextBox 13">
            <a:extLst>
              <a:ext uri="{FF2B5EF4-FFF2-40B4-BE49-F238E27FC236}">
                <a16:creationId xmlns:a16="http://schemas.microsoft.com/office/drawing/2014/main" id="{358C555A-CD6E-4B43-9305-B2EAF83EDC13}"/>
              </a:ext>
            </a:extLst>
          </p:cNvPr>
          <p:cNvSpPr txBox="1"/>
          <p:nvPr/>
        </p:nvSpPr>
        <p:spPr>
          <a:xfrm>
            <a:off x="2172999" y="5908245"/>
            <a:ext cx="1442511" cy="369332"/>
          </a:xfrm>
          <a:prstGeom prst="rect">
            <a:avLst/>
          </a:prstGeom>
          <a:noFill/>
        </p:spPr>
        <p:txBody>
          <a:bodyPr wrap="none" rtlCol="0">
            <a:spAutoFit/>
          </a:bodyPr>
          <a:lstStyle/>
          <a:p>
            <a:pPr algn="ctr"/>
            <a:r>
              <a:rPr lang="en-US" dirty="0"/>
              <a:t>Ground-truth</a:t>
            </a:r>
            <a:endParaRPr lang="LID4096" dirty="0"/>
          </a:p>
        </p:txBody>
      </p:sp>
      <p:sp>
        <p:nvSpPr>
          <p:cNvPr id="18" name="TextBox 17">
            <a:extLst>
              <a:ext uri="{FF2B5EF4-FFF2-40B4-BE49-F238E27FC236}">
                <a16:creationId xmlns:a16="http://schemas.microsoft.com/office/drawing/2014/main" id="{36D4DE86-0E7C-4D38-9426-B25E5F4A34EC}"/>
              </a:ext>
            </a:extLst>
          </p:cNvPr>
          <p:cNvSpPr txBox="1"/>
          <p:nvPr/>
        </p:nvSpPr>
        <p:spPr>
          <a:xfrm>
            <a:off x="4562382" y="5904117"/>
            <a:ext cx="2773440" cy="923330"/>
          </a:xfrm>
          <a:prstGeom prst="rect">
            <a:avLst/>
          </a:prstGeom>
          <a:noFill/>
        </p:spPr>
        <p:txBody>
          <a:bodyPr wrap="square" rtlCol="0">
            <a:spAutoFit/>
          </a:bodyPr>
          <a:lstStyle/>
          <a:p>
            <a:pPr algn="ctr"/>
            <a:r>
              <a:rPr lang="en-US" dirty="0"/>
              <a:t>Averaged skip features and segmentation map of current model</a:t>
            </a:r>
            <a:endParaRPr lang="LID4096" dirty="0"/>
          </a:p>
        </p:txBody>
      </p:sp>
      <p:pic>
        <p:nvPicPr>
          <p:cNvPr id="8" name="Picture 7">
            <a:extLst>
              <a:ext uri="{FF2B5EF4-FFF2-40B4-BE49-F238E27FC236}">
                <a16:creationId xmlns:a16="http://schemas.microsoft.com/office/drawing/2014/main" id="{9417F9FA-6C84-4F44-AD61-AD9FCC49B89C}"/>
              </a:ext>
            </a:extLst>
          </p:cNvPr>
          <p:cNvPicPr>
            <a:picLocks noChangeAspect="1"/>
          </p:cNvPicPr>
          <p:nvPr/>
        </p:nvPicPr>
        <p:blipFill>
          <a:blip r:embed="rId4"/>
          <a:stretch>
            <a:fillRect/>
          </a:stretch>
        </p:blipFill>
        <p:spPr>
          <a:xfrm>
            <a:off x="1083810" y="1038825"/>
            <a:ext cx="9730583" cy="4865292"/>
          </a:xfrm>
          <a:prstGeom prst="rect">
            <a:avLst/>
          </a:prstGeom>
        </p:spPr>
      </p:pic>
      <p:sp>
        <p:nvSpPr>
          <p:cNvPr id="21" name="TextBox 20">
            <a:extLst>
              <a:ext uri="{FF2B5EF4-FFF2-40B4-BE49-F238E27FC236}">
                <a16:creationId xmlns:a16="http://schemas.microsoft.com/office/drawing/2014/main" id="{28421CAF-A7ED-418F-B9F3-6E1D30BB73A5}"/>
              </a:ext>
            </a:extLst>
          </p:cNvPr>
          <p:cNvSpPr txBox="1"/>
          <p:nvPr/>
        </p:nvSpPr>
        <p:spPr>
          <a:xfrm>
            <a:off x="8176865" y="5894684"/>
            <a:ext cx="2773440" cy="923330"/>
          </a:xfrm>
          <a:prstGeom prst="rect">
            <a:avLst/>
          </a:prstGeom>
          <a:noFill/>
        </p:spPr>
        <p:txBody>
          <a:bodyPr wrap="square" rtlCol="0">
            <a:spAutoFit/>
          </a:bodyPr>
          <a:lstStyle/>
          <a:p>
            <a:pPr algn="ctr"/>
            <a:r>
              <a:rPr lang="en-US" dirty="0"/>
              <a:t>Averaged skip features and segmentation map of model w/o coarse scale loss</a:t>
            </a:r>
            <a:endParaRPr lang="LID4096" dirty="0"/>
          </a:p>
        </p:txBody>
      </p:sp>
      <p:sp>
        <p:nvSpPr>
          <p:cNvPr id="22" name="Oval 21">
            <a:extLst>
              <a:ext uri="{FF2B5EF4-FFF2-40B4-BE49-F238E27FC236}">
                <a16:creationId xmlns:a16="http://schemas.microsoft.com/office/drawing/2014/main" id="{8DB43997-918E-4744-9ADF-1544D50CF84E}"/>
              </a:ext>
            </a:extLst>
          </p:cNvPr>
          <p:cNvSpPr/>
          <p:nvPr/>
        </p:nvSpPr>
        <p:spPr>
          <a:xfrm>
            <a:off x="9997440" y="3769360"/>
            <a:ext cx="172720" cy="287440"/>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
        <p:nvSpPr>
          <p:cNvPr id="23" name="Oval 22">
            <a:extLst>
              <a:ext uri="{FF2B5EF4-FFF2-40B4-BE49-F238E27FC236}">
                <a16:creationId xmlns:a16="http://schemas.microsoft.com/office/drawing/2014/main" id="{8E00A96D-3D67-4C5A-B865-2C401DA6A93B}"/>
              </a:ext>
            </a:extLst>
          </p:cNvPr>
          <p:cNvSpPr/>
          <p:nvPr/>
        </p:nvSpPr>
        <p:spPr>
          <a:xfrm>
            <a:off x="9927568" y="4065480"/>
            <a:ext cx="172720" cy="287440"/>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
        <p:nvSpPr>
          <p:cNvPr id="24" name="Oval 23">
            <a:extLst>
              <a:ext uri="{FF2B5EF4-FFF2-40B4-BE49-F238E27FC236}">
                <a16:creationId xmlns:a16="http://schemas.microsoft.com/office/drawing/2014/main" id="{D2E434A1-0939-40F2-87FC-1247462AA4C4}"/>
              </a:ext>
            </a:extLst>
          </p:cNvPr>
          <p:cNvSpPr/>
          <p:nvPr/>
        </p:nvSpPr>
        <p:spPr>
          <a:xfrm>
            <a:off x="10313648" y="5281063"/>
            <a:ext cx="172720" cy="287440"/>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
        <p:nvSpPr>
          <p:cNvPr id="25" name="Oval 24">
            <a:extLst>
              <a:ext uri="{FF2B5EF4-FFF2-40B4-BE49-F238E27FC236}">
                <a16:creationId xmlns:a16="http://schemas.microsoft.com/office/drawing/2014/main" id="{D5D76F0C-FE7C-4338-80B0-6D1644F70AB8}"/>
              </a:ext>
            </a:extLst>
          </p:cNvPr>
          <p:cNvSpPr/>
          <p:nvPr/>
        </p:nvSpPr>
        <p:spPr>
          <a:xfrm>
            <a:off x="10170160" y="2669241"/>
            <a:ext cx="172720" cy="287440"/>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
        <p:nvSpPr>
          <p:cNvPr id="26" name="Oval 25">
            <a:extLst>
              <a:ext uri="{FF2B5EF4-FFF2-40B4-BE49-F238E27FC236}">
                <a16:creationId xmlns:a16="http://schemas.microsoft.com/office/drawing/2014/main" id="{9C5F75AC-8FE3-43EE-805A-E98AC332B3C8}"/>
              </a:ext>
            </a:extLst>
          </p:cNvPr>
          <p:cNvSpPr/>
          <p:nvPr/>
        </p:nvSpPr>
        <p:spPr>
          <a:xfrm>
            <a:off x="9966960" y="2385837"/>
            <a:ext cx="172720" cy="287440"/>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
        <p:nvSpPr>
          <p:cNvPr id="27" name="Oval 26">
            <a:extLst>
              <a:ext uri="{FF2B5EF4-FFF2-40B4-BE49-F238E27FC236}">
                <a16:creationId xmlns:a16="http://schemas.microsoft.com/office/drawing/2014/main" id="{1BC2DBA5-351A-46C3-A38D-671513E522CE}"/>
              </a:ext>
            </a:extLst>
          </p:cNvPr>
          <p:cNvSpPr/>
          <p:nvPr/>
        </p:nvSpPr>
        <p:spPr>
          <a:xfrm>
            <a:off x="10313648" y="1541777"/>
            <a:ext cx="172720" cy="287440"/>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
        <p:nvSpPr>
          <p:cNvPr id="28" name="Oval 27">
            <a:extLst>
              <a:ext uri="{FF2B5EF4-FFF2-40B4-BE49-F238E27FC236}">
                <a16:creationId xmlns:a16="http://schemas.microsoft.com/office/drawing/2014/main" id="{BBCBB3AD-17FA-4B26-B182-3A08D3BA58CC}"/>
              </a:ext>
            </a:extLst>
          </p:cNvPr>
          <p:cNvSpPr/>
          <p:nvPr/>
        </p:nvSpPr>
        <p:spPr>
          <a:xfrm>
            <a:off x="10110448" y="1327515"/>
            <a:ext cx="172720" cy="287440"/>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
        <p:nvSpPr>
          <p:cNvPr id="20" name="Oval 19">
            <a:extLst>
              <a:ext uri="{FF2B5EF4-FFF2-40B4-BE49-F238E27FC236}">
                <a16:creationId xmlns:a16="http://schemas.microsoft.com/office/drawing/2014/main" id="{51B12891-89A7-4C23-848D-8DD9772E66D0}"/>
              </a:ext>
            </a:extLst>
          </p:cNvPr>
          <p:cNvSpPr/>
          <p:nvPr/>
        </p:nvSpPr>
        <p:spPr>
          <a:xfrm>
            <a:off x="10034916" y="2585331"/>
            <a:ext cx="172720" cy="287440"/>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
        <p:nvSpPr>
          <p:cNvPr id="29" name="Oval 28">
            <a:extLst>
              <a:ext uri="{FF2B5EF4-FFF2-40B4-BE49-F238E27FC236}">
                <a16:creationId xmlns:a16="http://schemas.microsoft.com/office/drawing/2014/main" id="{EA3C9B0F-2A0C-4773-AC01-0DA6E34734DD}"/>
              </a:ext>
            </a:extLst>
          </p:cNvPr>
          <p:cNvSpPr/>
          <p:nvPr/>
        </p:nvSpPr>
        <p:spPr>
          <a:xfrm>
            <a:off x="10120919" y="3853270"/>
            <a:ext cx="172720" cy="287440"/>
          </a:xfrm>
          <a:prstGeom prst="ellipse">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LID4096"/>
          </a:p>
        </p:txBody>
      </p:sp>
    </p:spTree>
    <p:extLst>
      <p:ext uri="{BB962C8B-B14F-4D97-AF65-F5344CB8AC3E}">
        <p14:creationId xmlns:p14="http://schemas.microsoft.com/office/powerpoint/2010/main" val="3472702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A7032-F39F-40E6-8917-5F24EDF87373}"/>
              </a:ext>
            </a:extLst>
          </p:cNvPr>
          <p:cNvPicPr>
            <a:picLocks noChangeAspect="1"/>
          </p:cNvPicPr>
          <p:nvPr/>
        </p:nvPicPr>
        <p:blipFill>
          <a:blip r:embed="rId3"/>
          <a:stretch>
            <a:fillRect/>
          </a:stretch>
        </p:blipFill>
        <p:spPr>
          <a:xfrm>
            <a:off x="839231" y="1140827"/>
            <a:ext cx="10544713" cy="5540579"/>
          </a:xfrm>
          <a:prstGeom prst="rect">
            <a:avLst/>
          </a:prstGeom>
        </p:spPr>
      </p:pic>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4"/>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4936223"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Network Architecture</a:t>
            </a:r>
            <a:endParaRPr kumimoji="1" lang="zh-TW" altLang="en-US" sz="4000" dirty="0">
              <a:latin typeface="Calisto MT" panose="02040603050505030304" pitchFamily="18" charset="0"/>
              <a:cs typeface="Times New Roman" panose="02020603050405020304" pitchFamily="18" charset="0"/>
            </a:endParaRPr>
          </a:p>
        </p:txBody>
      </p:sp>
      <p:sp>
        <p:nvSpPr>
          <p:cNvPr id="11" name="投影片編號版面配置區 10">
            <a:extLst>
              <a:ext uri="{FF2B5EF4-FFF2-40B4-BE49-F238E27FC236}">
                <a16:creationId xmlns:a16="http://schemas.microsoft.com/office/drawing/2014/main" id="{1F557F50-3EC0-FF71-8214-3CADCFC7B935}"/>
              </a:ext>
            </a:extLst>
          </p:cNvPr>
          <p:cNvSpPr>
            <a:spLocks noGrp="1"/>
          </p:cNvSpPr>
          <p:nvPr>
            <p:ph type="sldNum" sz="quarter" idx="12"/>
          </p:nvPr>
        </p:nvSpPr>
        <p:spPr/>
        <p:txBody>
          <a:bodyPr/>
          <a:lstStyle/>
          <a:p>
            <a:fld id="{9A9354D6-262D-7940-B9DF-ED0362076AA6}" type="slidenum">
              <a:rPr kumimoji="1" lang="zh-TW" altLang="en-US" smtClean="0"/>
              <a:pPr/>
              <a:t>39</a:t>
            </a:fld>
            <a:endParaRPr kumimoji="1" lang="zh-TW" altLang="en-US" dirty="0"/>
          </a:p>
        </p:txBody>
      </p:sp>
      <p:sp>
        <p:nvSpPr>
          <p:cNvPr id="9" name="圓角矩形 1">
            <a:extLst>
              <a:ext uri="{FF2B5EF4-FFF2-40B4-BE49-F238E27FC236}">
                <a16:creationId xmlns:a16="http://schemas.microsoft.com/office/drawing/2014/main" id="{0747842A-E9B5-4EB6-80B8-D67D031BEC87}"/>
              </a:ext>
            </a:extLst>
          </p:cNvPr>
          <p:cNvSpPr/>
          <p:nvPr/>
        </p:nvSpPr>
        <p:spPr>
          <a:xfrm>
            <a:off x="8351520" y="4375848"/>
            <a:ext cx="388620" cy="778885"/>
          </a:xfrm>
          <a:prstGeom prst="roundRect">
            <a:avLst/>
          </a:prstGeom>
          <a:solidFill>
            <a:srgbClr val="D1495B">
              <a:alpha val="10000"/>
            </a:srgbClr>
          </a:solidFill>
          <a:ln w="38100">
            <a:solidFill>
              <a:srgbClr val="D1495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691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552028"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Introduction</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2776529" cy="707886"/>
          </a:xfrm>
          <a:prstGeom prst="rect">
            <a:avLst/>
          </a:prstGeom>
          <a:noFill/>
        </p:spPr>
        <p:txBody>
          <a:bodyPr wrap="none" rtlCol="0">
            <a:spAutoFit/>
          </a:bodyPr>
          <a:lstStyle/>
          <a:p>
            <a:r>
              <a:rPr kumimoji="1" lang="en-US" altLang="zh-TW" sz="4000" dirty="0">
                <a:cs typeface="Times New Roman" panose="02020603050405020304" pitchFamily="18" charset="0"/>
              </a:rPr>
              <a:t>Introduction</a:t>
            </a:r>
            <a:endParaRPr kumimoji="1" lang="zh-TW" altLang="en-US" sz="4000" dirty="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4AB9C2A5-02F7-FE37-B41B-3EEC97DDCF09}"/>
              </a:ext>
            </a:extLst>
          </p:cNvPr>
          <p:cNvSpPr>
            <a:spLocks noGrp="1"/>
          </p:cNvSpPr>
          <p:nvPr>
            <p:ph type="sldNum" sz="quarter" idx="12"/>
          </p:nvPr>
        </p:nvSpPr>
        <p:spPr/>
        <p:txBody>
          <a:bodyPr/>
          <a:lstStyle/>
          <a:p>
            <a:fld id="{9A9354D6-262D-7940-B9DF-ED0362076AA6}" type="slidenum">
              <a:rPr kumimoji="1" lang="zh-TW" altLang="en-US" smtClean="0"/>
              <a:pPr/>
              <a:t>4</a:t>
            </a:fld>
            <a:endParaRPr kumimoji="1" lang="zh-TW" altLang="en-US" dirty="0"/>
          </a:p>
        </p:txBody>
      </p:sp>
      <p:sp>
        <p:nvSpPr>
          <p:cNvPr id="2" name="TextBox 1">
            <a:extLst>
              <a:ext uri="{FF2B5EF4-FFF2-40B4-BE49-F238E27FC236}">
                <a16:creationId xmlns:a16="http://schemas.microsoft.com/office/drawing/2014/main" id="{5747DEEC-D373-481A-9169-B953E4D4417C}"/>
              </a:ext>
            </a:extLst>
          </p:cNvPr>
          <p:cNvSpPr txBox="1"/>
          <p:nvPr/>
        </p:nvSpPr>
        <p:spPr>
          <a:xfrm>
            <a:off x="981250" y="1633363"/>
            <a:ext cx="9648650" cy="4893647"/>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rPr>
              <a:t>Magnetic Resonance Imaging (MRI) is widely used in the medical field for various purposes, including early diagnosis, accurate disease staging, and treatment planning.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analysis and interpretation of MR scans present a complex challenge. Studies suggest that in 5-10% of cases, significant pathologies go unnoticed </a:t>
            </a:r>
            <a:r>
              <a:rPr lang="en-US" sz="2000" dirty="0"/>
              <a:t>[1] [2]</a:t>
            </a:r>
            <a:r>
              <a:rPr lang="en-US" sz="2400" dirty="0"/>
              <a:t>. Therefore, the need for supportive tools to enhance the efficiency of radiological assessments becomes evident.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0" i="0" dirty="0">
                <a:effectLst/>
              </a:rPr>
              <a:t>In addition, Magnetic Resonance Imaging (MRI), particularly T1-weighted and T2-weighted images, the appearance of brightness or darkness is not solely indicative of inflammation regions.</a:t>
            </a:r>
            <a:endParaRPr lang="en-US" sz="2400" dirty="0"/>
          </a:p>
          <a:p>
            <a:pPr marL="342900" indent="-342900">
              <a:buFont typeface="Arial" panose="020B0604020202020204" pitchFamily="34" charset="0"/>
              <a:buChar char="•"/>
            </a:pPr>
            <a:endParaRPr lang="en-US" sz="2400" dirty="0"/>
          </a:p>
        </p:txBody>
      </p:sp>
      <p:sp>
        <p:nvSpPr>
          <p:cNvPr id="8" name="TextBox 7">
            <a:extLst>
              <a:ext uri="{FF2B5EF4-FFF2-40B4-BE49-F238E27FC236}">
                <a16:creationId xmlns:a16="http://schemas.microsoft.com/office/drawing/2014/main" id="{2103A99C-12CC-4290-AA65-AC85A127F73F}"/>
              </a:ext>
            </a:extLst>
          </p:cNvPr>
          <p:cNvSpPr txBox="1"/>
          <p:nvPr/>
        </p:nvSpPr>
        <p:spPr>
          <a:xfrm>
            <a:off x="-10526" y="6337795"/>
            <a:ext cx="10735676" cy="461665"/>
          </a:xfrm>
          <a:prstGeom prst="rect">
            <a:avLst/>
          </a:prstGeom>
          <a:noFill/>
        </p:spPr>
        <p:txBody>
          <a:bodyPr wrap="square" rtlCol="0">
            <a:spAutoFit/>
          </a:bodyPr>
          <a:lstStyle/>
          <a:p>
            <a:r>
              <a:rPr lang="en-US" sz="1200" b="0" i="0" dirty="0">
                <a:effectLst/>
              </a:rPr>
              <a:t>[1] Baur et al., “Autoencoders for unsupervised anomaly segmentation in brain </a:t>
            </a:r>
            <a:r>
              <a:rPr lang="en-US" sz="1200" b="0" i="0" dirty="0" err="1">
                <a:effectLst/>
              </a:rPr>
              <a:t>mr</a:t>
            </a:r>
            <a:r>
              <a:rPr lang="en-US" sz="1200" b="0" i="0" dirty="0">
                <a:effectLst/>
              </a:rPr>
              <a:t> images: A comparative study,” Medical image analysis, 2020</a:t>
            </a:r>
          </a:p>
          <a:p>
            <a:r>
              <a:rPr lang="en-US" sz="1200" b="0" i="0" dirty="0">
                <a:effectLst/>
              </a:rPr>
              <a:t>[2] Bruno et al., “U</a:t>
            </a:r>
            <a:r>
              <a:rPr lang="en-US" sz="1200" b="0" i="0" dirty="0">
                <a:effectLst/>
                <a:latin typeface="Times New Roman" panose="02020603050405020304" pitchFamily="18" charset="0"/>
              </a:rPr>
              <a:t>nderstanding and confronting our mistakes: The epidemiology of error in radiology and strategies for error reduction</a:t>
            </a:r>
            <a:r>
              <a:rPr lang="en-US" sz="1200" b="0" i="0" dirty="0">
                <a:effectLst/>
              </a:rPr>
              <a:t>” </a:t>
            </a:r>
            <a:r>
              <a:rPr lang="en-US" sz="1200" b="0" i="0" dirty="0" err="1">
                <a:effectLst/>
                <a:latin typeface="Times New Roman" panose="02020603050405020304" pitchFamily="18" charset="0"/>
              </a:rPr>
              <a:t>RadioGraphics</a:t>
            </a:r>
            <a:r>
              <a:rPr lang="en-US" sz="1200" b="0" i="0" dirty="0">
                <a:effectLst/>
              </a:rPr>
              <a:t>, 2015</a:t>
            </a:r>
            <a:endParaRPr lang="LID4096" sz="1200" dirty="0"/>
          </a:p>
        </p:txBody>
      </p:sp>
    </p:spTree>
    <p:extLst>
      <p:ext uri="{BB962C8B-B14F-4D97-AF65-F5344CB8AC3E}">
        <p14:creationId xmlns:p14="http://schemas.microsoft.com/office/powerpoint/2010/main" val="270736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49683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Experimental Results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7054752" cy="707886"/>
          </a:xfrm>
          <a:prstGeom prst="rect">
            <a:avLst/>
          </a:prstGeom>
          <a:noFill/>
        </p:spPr>
        <p:txBody>
          <a:bodyPr wrap="none" rtlCol="0">
            <a:spAutoFit/>
          </a:bodyPr>
          <a:lstStyle/>
          <a:p>
            <a:r>
              <a:rPr lang="en-US" sz="4000" dirty="0"/>
              <a:t>GCS features qualitative vs U-Net</a:t>
            </a:r>
            <a:endParaRPr kumimoji="1" lang="zh-TW" altLang="en-US" sz="4000" dirty="0">
              <a:latin typeface="Calisto MT" panose="0204060305050503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57A4B163-5389-6E3D-2D87-04667F9F99F7}"/>
              </a:ext>
            </a:extLst>
          </p:cNvPr>
          <p:cNvSpPr>
            <a:spLocks noGrp="1"/>
          </p:cNvSpPr>
          <p:nvPr>
            <p:ph type="sldNum" sz="quarter" idx="12"/>
          </p:nvPr>
        </p:nvSpPr>
        <p:spPr/>
        <p:txBody>
          <a:bodyPr/>
          <a:lstStyle/>
          <a:p>
            <a:fld id="{9A9354D6-262D-7940-B9DF-ED0362076AA6}" type="slidenum">
              <a:rPr kumimoji="1" lang="zh-TW" altLang="en-US" smtClean="0"/>
              <a:pPr/>
              <a:t>40</a:t>
            </a:fld>
            <a:endParaRPr kumimoji="1" lang="zh-TW" altLang="en-US" dirty="0"/>
          </a:p>
        </p:txBody>
      </p:sp>
      <p:pic>
        <p:nvPicPr>
          <p:cNvPr id="3" name="Picture 2">
            <a:extLst>
              <a:ext uri="{FF2B5EF4-FFF2-40B4-BE49-F238E27FC236}">
                <a16:creationId xmlns:a16="http://schemas.microsoft.com/office/drawing/2014/main" id="{C2D7DEA4-601C-4438-ADF4-7836B6E08087}"/>
              </a:ext>
            </a:extLst>
          </p:cNvPr>
          <p:cNvPicPr>
            <a:picLocks noChangeAspect="1"/>
          </p:cNvPicPr>
          <p:nvPr/>
        </p:nvPicPr>
        <p:blipFill>
          <a:blip r:embed="rId4"/>
          <a:stretch>
            <a:fillRect/>
          </a:stretch>
        </p:blipFill>
        <p:spPr>
          <a:xfrm>
            <a:off x="1441738" y="1038848"/>
            <a:ext cx="9099927" cy="4940541"/>
          </a:xfrm>
          <a:prstGeom prst="rect">
            <a:avLst/>
          </a:prstGeom>
        </p:spPr>
      </p:pic>
      <p:sp>
        <p:nvSpPr>
          <p:cNvPr id="11" name="TextBox 10">
            <a:extLst>
              <a:ext uri="{FF2B5EF4-FFF2-40B4-BE49-F238E27FC236}">
                <a16:creationId xmlns:a16="http://schemas.microsoft.com/office/drawing/2014/main" id="{D4CDE3BD-31A7-4A62-8AC7-E19A0A44A4FF}"/>
              </a:ext>
            </a:extLst>
          </p:cNvPr>
          <p:cNvSpPr txBox="1"/>
          <p:nvPr/>
        </p:nvSpPr>
        <p:spPr>
          <a:xfrm>
            <a:off x="1585156" y="5944780"/>
            <a:ext cx="684803" cy="369332"/>
          </a:xfrm>
          <a:prstGeom prst="rect">
            <a:avLst/>
          </a:prstGeom>
          <a:noFill/>
        </p:spPr>
        <p:txBody>
          <a:bodyPr wrap="none" rtlCol="0">
            <a:spAutoFit/>
          </a:bodyPr>
          <a:lstStyle/>
          <a:p>
            <a:pPr algn="ctr"/>
            <a:r>
              <a:rPr lang="en-US" dirty="0"/>
              <a:t>Input</a:t>
            </a:r>
            <a:endParaRPr lang="LID4096" dirty="0"/>
          </a:p>
        </p:txBody>
      </p:sp>
      <p:sp>
        <p:nvSpPr>
          <p:cNvPr id="14" name="TextBox 13">
            <a:extLst>
              <a:ext uri="{FF2B5EF4-FFF2-40B4-BE49-F238E27FC236}">
                <a16:creationId xmlns:a16="http://schemas.microsoft.com/office/drawing/2014/main" id="{E97F23BD-5ADB-490D-81B1-725BDFAEA911}"/>
              </a:ext>
            </a:extLst>
          </p:cNvPr>
          <p:cNvSpPr txBox="1"/>
          <p:nvPr/>
        </p:nvSpPr>
        <p:spPr>
          <a:xfrm>
            <a:off x="2541783" y="5944780"/>
            <a:ext cx="1442511" cy="369332"/>
          </a:xfrm>
          <a:prstGeom prst="rect">
            <a:avLst/>
          </a:prstGeom>
          <a:noFill/>
        </p:spPr>
        <p:txBody>
          <a:bodyPr wrap="none" rtlCol="0">
            <a:spAutoFit/>
          </a:bodyPr>
          <a:lstStyle/>
          <a:p>
            <a:pPr algn="ctr"/>
            <a:r>
              <a:rPr lang="en-US" dirty="0"/>
              <a:t>Ground-truth</a:t>
            </a:r>
            <a:endParaRPr lang="LID4096" dirty="0"/>
          </a:p>
        </p:txBody>
      </p:sp>
      <p:sp>
        <p:nvSpPr>
          <p:cNvPr id="15" name="TextBox 14">
            <a:extLst>
              <a:ext uri="{FF2B5EF4-FFF2-40B4-BE49-F238E27FC236}">
                <a16:creationId xmlns:a16="http://schemas.microsoft.com/office/drawing/2014/main" id="{0CD20316-601E-4B55-B492-8A0205C714BB}"/>
              </a:ext>
            </a:extLst>
          </p:cNvPr>
          <p:cNvSpPr txBox="1"/>
          <p:nvPr/>
        </p:nvSpPr>
        <p:spPr>
          <a:xfrm>
            <a:off x="4562382" y="5904117"/>
            <a:ext cx="2773440" cy="923330"/>
          </a:xfrm>
          <a:prstGeom prst="rect">
            <a:avLst/>
          </a:prstGeom>
          <a:noFill/>
        </p:spPr>
        <p:txBody>
          <a:bodyPr wrap="square" rtlCol="0">
            <a:spAutoFit/>
          </a:bodyPr>
          <a:lstStyle/>
          <a:p>
            <a:pPr algn="ctr"/>
            <a:r>
              <a:rPr lang="en-US" dirty="0"/>
              <a:t>Averaged 64 </a:t>
            </a:r>
            <a:r>
              <a:rPr lang="en-US" dirty="0">
                <a:sym typeface="Symbol" panose="05050102010706020507" pitchFamily="18" charset="2"/>
              </a:rPr>
              <a:t></a:t>
            </a:r>
            <a:r>
              <a:rPr lang="en-US" dirty="0"/>
              <a:t> 64 features and segmentation map of TriVAE</a:t>
            </a:r>
            <a:endParaRPr lang="LID4096" dirty="0"/>
          </a:p>
        </p:txBody>
      </p:sp>
      <p:sp>
        <p:nvSpPr>
          <p:cNvPr id="17" name="TextBox 16">
            <a:extLst>
              <a:ext uri="{FF2B5EF4-FFF2-40B4-BE49-F238E27FC236}">
                <a16:creationId xmlns:a16="http://schemas.microsoft.com/office/drawing/2014/main" id="{98876216-EEE5-44DC-B6AD-744992524C38}"/>
              </a:ext>
            </a:extLst>
          </p:cNvPr>
          <p:cNvSpPr txBox="1"/>
          <p:nvPr/>
        </p:nvSpPr>
        <p:spPr>
          <a:xfrm>
            <a:off x="8029557" y="5909812"/>
            <a:ext cx="2773440" cy="923330"/>
          </a:xfrm>
          <a:prstGeom prst="rect">
            <a:avLst/>
          </a:prstGeom>
          <a:noFill/>
        </p:spPr>
        <p:txBody>
          <a:bodyPr wrap="square" rtlCol="0">
            <a:spAutoFit/>
          </a:bodyPr>
          <a:lstStyle/>
          <a:p>
            <a:pPr algn="ctr"/>
            <a:r>
              <a:rPr lang="en-US" dirty="0"/>
              <a:t>Averaged 64 </a:t>
            </a:r>
            <a:r>
              <a:rPr lang="en-US" dirty="0">
                <a:sym typeface="Symbol" panose="05050102010706020507" pitchFamily="18" charset="2"/>
              </a:rPr>
              <a:t></a:t>
            </a:r>
            <a:r>
              <a:rPr lang="en-US" dirty="0"/>
              <a:t> 64 features and segmentation map of U-Net</a:t>
            </a:r>
            <a:endParaRPr lang="LID4096" dirty="0"/>
          </a:p>
        </p:txBody>
      </p:sp>
    </p:spTree>
    <p:extLst>
      <p:ext uri="{BB962C8B-B14F-4D97-AF65-F5344CB8AC3E}">
        <p14:creationId xmlns:p14="http://schemas.microsoft.com/office/powerpoint/2010/main" val="1671493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A7032-F39F-40E6-8917-5F24EDF87373}"/>
              </a:ext>
            </a:extLst>
          </p:cNvPr>
          <p:cNvPicPr>
            <a:picLocks noChangeAspect="1"/>
          </p:cNvPicPr>
          <p:nvPr/>
        </p:nvPicPr>
        <p:blipFill>
          <a:blip r:embed="rId3"/>
          <a:stretch>
            <a:fillRect/>
          </a:stretch>
        </p:blipFill>
        <p:spPr>
          <a:xfrm>
            <a:off x="839231" y="1140827"/>
            <a:ext cx="10544713" cy="5540579"/>
          </a:xfrm>
          <a:prstGeom prst="rect">
            <a:avLst/>
          </a:prstGeom>
        </p:spPr>
      </p:pic>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4"/>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707793"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Materials and Methods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4936223"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Network Architecture</a:t>
            </a:r>
            <a:endParaRPr kumimoji="1" lang="zh-TW" altLang="en-US" sz="4000" dirty="0">
              <a:latin typeface="Calisto MT" panose="02040603050505030304" pitchFamily="18" charset="0"/>
              <a:cs typeface="Times New Roman" panose="02020603050405020304" pitchFamily="18" charset="0"/>
            </a:endParaRPr>
          </a:p>
        </p:txBody>
      </p:sp>
      <p:sp>
        <p:nvSpPr>
          <p:cNvPr id="11" name="投影片編號版面配置區 10">
            <a:extLst>
              <a:ext uri="{FF2B5EF4-FFF2-40B4-BE49-F238E27FC236}">
                <a16:creationId xmlns:a16="http://schemas.microsoft.com/office/drawing/2014/main" id="{1F557F50-3EC0-FF71-8214-3CADCFC7B935}"/>
              </a:ext>
            </a:extLst>
          </p:cNvPr>
          <p:cNvSpPr>
            <a:spLocks noGrp="1"/>
          </p:cNvSpPr>
          <p:nvPr>
            <p:ph type="sldNum" sz="quarter" idx="12"/>
          </p:nvPr>
        </p:nvSpPr>
        <p:spPr/>
        <p:txBody>
          <a:bodyPr/>
          <a:lstStyle/>
          <a:p>
            <a:fld id="{9A9354D6-262D-7940-B9DF-ED0362076AA6}" type="slidenum">
              <a:rPr kumimoji="1" lang="zh-TW" altLang="en-US" smtClean="0"/>
              <a:pPr/>
              <a:t>41</a:t>
            </a:fld>
            <a:endParaRPr kumimoji="1" lang="zh-TW" altLang="en-US" dirty="0"/>
          </a:p>
        </p:txBody>
      </p:sp>
      <p:sp>
        <p:nvSpPr>
          <p:cNvPr id="9" name="圓角矩形 1">
            <a:extLst>
              <a:ext uri="{FF2B5EF4-FFF2-40B4-BE49-F238E27FC236}">
                <a16:creationId xmlns:a16="http://schemas.microsoft.com/office/drawing/2014/main" id="{0747842A-E9B5-4EB6-80B8-D67D031BEC87}"/>
              </a:ext>
            </a:extLst>
          </p:cNvPr>
          <p:cNvSpPr/>
          <p:nvPr/>
        </p:nvSpPr>
        <p:spPr>
          <a:xfrm>
            <a:off x="8995410" y="4375848"/>
            <a:ext cx="262890" cy="778885"/>
          </a:xfrm>
          <a:prstGeom prst="roundRect">
            <a:avLst/>
          </a:prstGeom>
          <a:solidFill>
            <a:srgbClr val="D1495B">
              <a:alpha val="10000"/>
            </a:srgbClr>
          </a:solidFill>
          <a:ln w="38100">
            <a:solidFill>
              <a:srgbClr val="D1495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656006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49683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Experimental Results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3393045"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Ablation study</a:t>
            </a:r>
            <a:endParaRPr kumimoji="1" lang="zh-TW" altLang="en-US" sz="4000" dirty="0">
              <a:latin typeface="Calisto MT" panose="0204060305050503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6250F50B-9C19-08DB-82A0-35C1F3AB114C}"/>
              </a:ext>
            </a:extLst>
          </p:cNvPr>
          <p:cNvSpPr>
            <a:spLocks noGrp="1"/>
          </p:cNvSpPr>
          <p:nvPr>
            <p:ph type="sldNum" sz="quarter" idx="12"/>
          </p:nvPr>
        </p:nvSpPr>
        <p:spPr/>
        <p:txBody>
          <a:bodyPr/>
          <a:lstStyle/>
          <a:p>
            <a:fld id="{9A9354D6-262D-7940-B9DF-ED0362076AA6}" type="slidenum">
              <a:rPr kumimoji="1" lang="zh-TW" altLang="en-US" smtClean="0"/>
              <a:pPr/>
              <a:t>42</a:t>
            </a:fld>
            <a:endParaRPr kumimoji="1" lang="zh-TW" altLang="en-US" dirty="0"/>
          </a:p>
        </p:txBody>
      </p:sp>
      <p:graphicFrame>
        <p:nvGraphicFramePr>
          <p:cNvPr id="2" name="Table 2">
            <a:extLst>
              <a:ext uri="{FF2B5EF4-FFF2-40B4-BE49-F238E27FC236}">
                <a16:creationId xmlns:a16="http://schemas.microsoft.com/office/drawing/2014/main" id="{60B4E065-A7F6-450B-937E-FBB00DAB1C0C}"/>
              </a:ext>
            </a:extLst>
          </p:cNvPr>
          <p:cNvGraphicFramePr>
            <a:graphicFrameLocks noGrp="1"/>
          </p:cNvGraphicFramePr>
          <p:nvPr>
            <p:extLst>
              <p:ext uri="{D42A27DB-BD31-4B8C-83A1-F6EECF244321}">
                <p14:modId xmlns:p14="http://schemas.microsoft.com/office/powerpoint/2010/main" val="370250586"/>
              </p:ext>
            </p:extLst>
          </p:nvPr>
        </p:nvGraphicFramePr>
        <p:xfrm>
          <a:off x="351691" y="1225901"/>
          <a:ext cx="11445073" cy="5036480"/>
        </p:xfrm>
        <a:graphic>
          <a:graphicData uri="http://schemas.openxmlformats.org/drawingml/2006/table">
            <a:tbl>
              <a:tblPr firstRow="1" bandRow="1">
                <a:tableStyleId>{5C22544A-7EE6-4342-B048-85BDC9FD1C3A}</a:tableStyleId>
              </a:tblPr>
              <a:tblGrid>
                <a:gridCol w="1165609">
                  <a:extLst>
                    <a:ext uri="{9D8B030D-6E8A-4147-A177-3AD203B41FA5}">
                      <a16:colId xmlns:a16="http://schemas.microsoft.com/office/drawing/2014/main" val="3485353826"/>
                    </a:ext>
                  </a:extLst>
                </a:gridCol>
                <a:gridCol w="1660798">
                  <a:extLst>
                    <a:ext uri="{9D8B030D-6E8A-4147-A177-3AD203B41FA5}">
                      <a16:colId xmlns:a16="http://schemas.microsoft.com/office/drawing/2014/main" val="1840815965"/>
                    </a:ext>
                  </a:extLst>
                </a:gridCol>
                <a:gridCol w="1305625">
                  <a:extLst>
                    <a:ext uri="{9D8B030D-6E8A-4147-A177-3AD203B41FA5}">
                      <a16:colId xmlns:a16="http://schemas.microsoft.com/office/drawing/2014/main" val="2824051776"/>
                    </a:ext>
                  </a:extLst>
                </a:gridCol>
                <a:gridCol w="1173498">
                  <a:extLst>
                    <a:ext uri="{9D8B030D-6E8A-4147-A177-3AD203B41FA5}">
                      <a16:colId xmlns:a16="http://schemas.microsoft.com/office/drawing/2014/main" val="2361039084"/>
                    </a:ext>
                  </a:extLst>
                </a:gridCol>
                <a:gridCol w="805971">
                  <a:extLst>
                    <a:ext uri="{9D8B030D-6E8A-4147-A177-3AD203B41FA5}">
                      <a16:colId xmlns:a16="http://schemas.microsoft.com/office/drawing/2014/main" val="3858676369"/>
                    </a:ext>
                  </a:extLst>
                </a:gridCol>
                <a:gridCol w="1085516">
                  <a:extLst>
                    <a:ext uri="{9D8B030D-6E8A-4147-A177-3AD203B41FA5}">
                      <a16:colId xmlns:a16="http://schemas.microsoft.com/office/drawing/2014/main" val="3571315893"/>
                    </a:ext>
                  </a:extLst>
                </a:gridCol>
                <a:gridCol w="954743">
                  <a:extLst>
                    <a:ext uri="{9D8B030D-6E8A-4147-A177-3AD203B41FA5}">
                      <a16:colId xmlns:a16="http://schemas.microsoft.com/office/drawing/2014/main" val="2555532199"/>
                    </a:ext>
                  </a:extLst>
                </a:gridCol>
                <a:gridCol w="1097771">
                  <a:extLst>
                    <a:ext uri="{9D8B030D-6E8A-4147-A177-3AD203B41FA5}">
                      <a16:colId xmlns:a16="http://schemas.microsoft.com/office/drawing/2014/main" val="3046229943"/>
                    </a:ext>
                  </a:extLst>
                </a:gridCol>
                <a:gridCol w="1097771">
                  <a:extLst>
                    <a:ext uri="{9D8B030D-6E8A-4147-A177-3AD203B41FA5}">
                      <a16:colId xmlns:a16="http://schemas.microsoft.com/office/drawing/2014/main" val="2834897529"/>
                    </a:ext>
                  </a:extLst>
                </a:gridCol>
                <a:gridCol w="1097771">
                  <a:extLst>
                    <a:ext uri="{9D8B030D-6E8A-4147-A177-3AD203B41FA5}">
                      <a16:colId xmlns:a16="http://schemas.microsoft.com/office/drawing/2014/main" val="3457782548"/>
                    </a:ext>
                  </a:extLst>
                </a:gridCol>
              </a:tblGrid>
              <a:tr h="1262458">
                <a:tc>
                  <a:txBody>
                    <a:bodyPr/>
                    <a:lstStyle/>
                    <a:p>
                      <a:pPr algn="ctr" fontAlgn="base"/>
                      <a:r>
                        <a:rPr lang="en-US" sz="2000" b="1" i="0" dirty="0">
                          <a:solidFill>
                            <a:srgbClr val="FFFFFF"/>
                          </a:solidFill>
                          <a:effectLst/>
                          <a:latin typeface="Calibri" panose="020F0502020204030204" pitchFamily="34" charset="0"/>
                        </a:rPr>
                        <a:t>Triplet </a:t>
                      </a:r>
                    </a:p>
                    <a:p>
                      <a:pPr algn="ctr" fontAlgn="base"/>
                      <a:r>
                        <a:rPr lang="en-US" sz="2000" b="1" i="0" dirty="0">
                          <a:solidFill>
                            <a:srgbClr val="FFFFFF"/>
                          </a:solidFill>
                          <a:effectLst/>
                          <a:latin typeface="Calibri" panose="020F0502020204030204" pitchFamily="34" charset="0"/>
                        </a:rPr>
                        <a:t>+</a:t>
                      </a:r>
                    </a:p>
                    <a:p>
                      <a:pPr algn="ctr" fontAlgn="base"/>
                      <a:r>
                        <a:rPr lang="en-US" sz="2000" b="1" i="0">
                          <a:solidFill>
                            <a:srgbClr val="FFFFFF"/>
                          </a:solidFill>
                          <a:effectLst/>
                          <a:latin typeface="Calibri" panose="020F0502020204030204" pitchFamily="34" charset="0"/>
                        </a:rPr>
                        <a:t>coarse </a:t>
                      </a:r>
                      <a:endParaRPr lang="en-US" sz="2000" b="1" i="0" dirty="0">
                        <a:solidFill>
                          <a:srgbClr val="FFFFFF"/>
                        </a:solidFill>
                        <a:effectLst/>
                        <a:latin typeface="Calibri" panose="020F0502020204030204" pitchFamily="34" charset="0"/>
                      </a:endParaRPr>
                    </a:p>
                    <a:p>
                      <a:pPr algn="ctr" fontAlgn="base"/>
                      <a:r>
                        <a:rPr lang="en-US" sz="2000" b="1" i="0" dirty="0">
                          <a:solidFill>
                            <a:srgbClr val="FFFFFF"/>
                          </a:solidFill>
                          <a:effectLst/>
                          <a:latin typeface="Calibri" panose="020F0502020204030204" pitchFamily="34" charset="0"/>
                        </a:rPr>
                        <a:t>noise​</a:t>
                      </a:r>
                      <a:endParaRPr lang="en-US" sz="2000" b="1" i="0" dirty="0">
                        <a:solidFill>
                          <a:srgbClr val="FFFFFF"/>
                        </a:solidFill>
                        <a:effectLst/>
                      </a:endParaRPr>
                    </a:p>
                  </a:txBody>
                  <a:tcPr marL="66944" marR="66944" marT="33472" marB="33472" anchor="ctr"/>
                </a:tc>
                <a:tc>
                  <a:txBody>
                    <a:bodyPr/>
                    <a:lstStyle/>
                    <a:p>
                      <a:pPr algn="ctr" fontAlgn="base"/>
                      <a:r>
                        <a:rPr lang="en-US" sz="2000" b="1" i="0" dirty="0">
                          <a:solidFill>
                            <a:srgbClr val="FFFFFF"/>
                          </a:solidFill>
                          <a:effectLst/>
                        </a:rPr>
                        <a:t>Skip connections</a:t>
                      </a:r>
                    </a:p>
                    <a:p>
                      <a:pPr algn="ctr" fontAlgn="base"/>
                      <a:r>
                        <a:rPr lang="en-US" sz="2000" b="1" i="0" dirty="0">
                          <a:solidFill>
                            <a:srgbClr val="FFFFFF"/>
                          </a:solidFill>
                          <a:effectLst/>
                        </a:rPr>
                        <a:t>(concatenate)</a:t>
                      </a:r>
                    </a:p>
                  </a:txBody>
                  <a:tcPr marL="66944" marR="66944" marT="33472" marB="33472" anchor="ctr"/>
                </a:tc>
                <a:tc>
                  <a:txBody>
                    <a:bodyPr/>
                    <a:lstStyle/>
                    <a:p>
                      <a:pPr marL="0" algn="ctr" defTabSz="914400" rtl="0" eaLnBrk="1" fontAlgn="base" latinLnBrk="0" hangingPunct="1"/>
                      <a:r>
                        <a:rPr lang="en-US" sz="2000" b="1" i="0" kern="1200" dirty="0">
                          <a:solidFill>
                            <a:srgbClr val="FFFFFF"/>
                          </a:solidFill>
                          <a:effectLst/>
                          <a:latin typeface="+mn-lt"/>
                          <a:ea typeface="+mn-ea"/>
                          <a:cs typeface="+mn-cs"/>
                        </a:rPr>
                        <a:t>GCS</a:t>
                      </a:r>
                      <a:br>
                        <a:rPr lang="en-US" sz="2000" b="1" i="0" kern="1200" dirty="0">
                          <a:solidFill>
                            <a:srgbClr val="FFFFFF"/>
                          </a:solidFill>
                          <a:effectLst/>
                          <a:latin typeface="+mn-lt"/>
                          <a:ea typeface="+mn-ea"/>
                          <a:cs typeface="+mn-cs"/>
                        </a:rPr>
                      </a:br>
                      <a:r>
                        <a:rPr lang="en-US" sz="2000" b="1" i="0" kern="1200" dirty="0">
                          <a:solidFill>
                            <a:srgbClr val="FFFFFF"/>
                          </a:solidFill>
                          <a:effectLst/>
                          <a:latin typeface="+mn-lt"/>
                          <a:ea typeface="+mn-ea"/>
                          <a:cs typeface="+mn-cs"/>
                        </a:rPr>
                        <a:t>(3rd level)​</a:t>
                      </a:r>
                    </a:p>
                  </a:txBody>
                  <a:tcPr marL="66944" marR="66944" marT="33472" marB="33472"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2000" b="1" i="0" dirty="0">
                          <a:solidFill>
                            <a:srgbClr val="FFFFFF"/>
                          </a:solidFill>
                          <a:effectLst/>
                        </a:rPr>
                        <a:t>32 </a:t>
                      </a:r>
                      <a:r>
                        <a:rPr lang="en-US" sz="2000" b="1" i="0" dirty="0">
                          <a:solidFill>
                            <a:srgbClr val="FFFFFF"/>
                          </a:solidFill>
                          <a:effectLst/>
                          <a:sym typeface="Symbol" panose="05050102010706020507" pitchFamily="18" charset="2"/>
                        </a:rPr>
                        <a:t></a:t>
                      </a:r>
                      <a:r>
                        <a:rPr lang="en-US" sz="2000" b="1" i="0" dirty="0">
                          <a:solidFill>
                            <a:srgbClr val="FFFFFF"/>
                          </a:solidFill>
                          <a:effectLst/>
                        </a:rPr>
                        <a:t> 32 coarse loss</a:t>
                      </a:r>
                    </a:p>
                  </a:txBody>
                  <a:tcPr marL="66944" marR="66944" marT="33472" marB="33472" anchor="ctr"/>
                </a:tc>
                <a:tc>
                  <a:txBody>
                    <a:bodyPr/>
                    <a:lstStyle/>
                    <a:p>
                      <a:pPr algn="ctr" fontAlgn="base"/>
                      <a:r>
                        <a:rPr lang="en-US" sz="2000" b="1" i="0" dirty="0">
                          <a:solidFill>
                            <a:srgbClr val="FFFFFF"/>
                          </a:solidFill>
                          <a:effectLst/>
                          <a:latin typeface="Calibri" panose="020F0502020204030204" pitchFamily="34" charset="0"/>
                        </a:rPr>
                        <a:t>SSIM loss​</a:t>
                      </a:r>
                      <a:endParaRPr lang="en-US" sz="2000" b="1" i="0" dirty="0">
                        <a:solidFill>
                          <a:srgbClr val="FFFFFF"/>
                        </a:solidFill>
                        <a:effectLst/>
                      </a:endParaRPr>
                    </a:p>
                  </a:txBody>
                  <a:tcPr marL="66944" marR="66944" marT="33472" marB="33472" anchor="ctr"/>
                </a:tc>
                <a:tc>
                  <a:txBody>
                    <a:bodyPr/>
                    <a:lstStyle/>
                    <a:p>
                      <a:pPr algn="ctr" fontAlgn="base"/>
                      <a:r>
                        <a:rPr lang="en-US" sz="2000" b="1" i="0" dirty="0">
                          <a:solidFill>
                            <a:srgbClr val="FFFFFF"/>
                          </a:solidFill>
                          <a:effectLst/>
                          <a:latin typeface="Calibri" panose="020F0502020204030204" pitchFamily="34" charset="0"/>
                        </a:rPr>
                        <a:t>Healthy</a:t>
                      </a:r>
                    </a:p>
                    <a:p>
                      <a:pPr algn="ctr" fontAlgn="base"/>
                      <a:r>
                        <a:rPr lang="en-US" sz="2000" b="1" i="0" dirty="0">
                          <a:solidFill>
                            <a:srgbClr val="FFFFFF"/>
                          </a:solidFill>
                          <a:effectLst/>
                          <a:latin typeface="Calibri" panose="020F0502020204030204" pitchFamily="34" charset="0"/>
                        </a:rPr>
                        <a:t>L1 loss​</a:t>
                      </a:r>
                      <a:endParaRPr lang="en-US" sz="2000" b="1" i="0" dirty="0">
                        <a:solidFill>
                          <a:srgbClr val="FFFFFF"/>
                        </a:solidFill>
                        <a:effectLst/>
                      </a:endParaRPr>
                    </a:p>
                  </a:txBody>
                  <a:tcPr marL="66944" marR="66944" marT="33472" marB="33472" anchor="ctr"/>
                </a:tc>
                <a:tc>
                  <a:txBody>
                    <a:bodyPr/>
                    <a:lstStyle/>
                    <a:p>
                      <a:pPr algn="ctr" fontAlgn="base"/>
                      <a:r>
                        <a:rPr lang="en-US" sz="2000" b="1" i="0" dirty="0">
                          <a:solidFill>
                            <a:srgbClr val="FFFFFF"/>
                          </a:solidFill>
                          <a:effectLst/>
                          <a:latin typeface="Calibri" panose="020F0502020204030204" pitchFamily="34" charset="0"/>
                        </a:rPr>
                        <a:t>Pooling​</a:t>
                      </a:r>
                      <a:endParaRPr lang="en-US" sz="2000" b="1" i="0" dirty="0">
                        <a:solidFill>
                          <a:srgbClr val="FFFFFF"/>
                        </a:solidFill>
                        <a:effectLst/>
                      </a:endParaRPr>
                    </a:p>
                    <a:p>
                      <a:pPr algn="ctr" fontAlgn="base"/>
                      <a:r>
                        <a:rPr lang="en-US" sz="2000" b="1" i="0" dirty="0">
                          <a:solidFill>
                            <a:srgbClr val="FFFFFF"/>
                          </a:solidFill>
                          <a:effectLst/>
                          <a:latin typeface="Calibri" panose="020F0502020204030204" pitchFamily="34" charset="0"/>
                        </a:rPr>
                        <a:t>layer​</a:t>
                      </a:r>
                      <a:endParaRPr lang="en-US" sz="2000" b="1" i="0" dirty="0">
                        <a:solidFill>
                          <a:srgbClr val="FFFFFF"/>
                        </a:solidFill>
                        <a:effectLst/>
                      </a:endParaRPr>
                    </a:p>
                  </a:txBody>
                  <a:tcPr marL="66944" marR="66944" marT="33472" marB="33472" anchor="ctr"/>
                </a:tc>
                <a:tc>
                  <a:txBody>
                    <a:bodyPr/>
                    <a:lstStyle/>
                    <a:p>
                      <a:pPr algn="ctr" fontAlgn="base"/>
                      <a:r>
                        <a:rPr lang="en-US" sz="2000" b="1" i="0" dirty="0">
                          <a:solidFill>
                            <a:srgbClr val="FFFFFF"/>
                          </a:solidFill>
                          <a:effectLst/>
                          <a:latin typeface="Calibri" panose="020F0502020204030204" pitchFamily="34" charset="0"/>
                        </a:rPr>
                        <a:t>DICE​</a:t>
                      </a:r>
                      <a:endParaRPr lang="en-US" sz="2000" b="1" i="0" dirty="0">
                        <a:solidFill>
                          <a:srgbClr val="FFFFFF"/>
                        </a:solidFill>
                        <a:effectLst/>
                      </a:endParaRPr>
                    </a:p>
                  </a:txBody>
                  <a:tcPr marL="66944" marR="66944" marT="33472" marB="33472" anchor="ctr"/>
                </a:tc>
                <a:tc>
                  <a:txBody>
                    <a:bodyPr/>
                    <a:lstStyle/>
                    <a:p>
                      <a:pPr algn="ctr" fontAlgn="base"/>
                      <a:r>
                        <a:rPr lang="en-US" sz="2000" b="1" i="0" dirty="0">
                          <a:solidFill>
                            <a:srgbClr val="FFFFFF"/>
                          </a:solidFill>
                          <a:effectLst/>
                          <a:latin typeface="Calibri" panose="020F0502020204030204" pitchFamily="34" charset="0"/>
                        </a:rPr>
                        <a:t>AUROC​</a:t>
                      </a:r>
                      <a:endParaRPr lang="en-US" sz="2000" b="1" i="0" dirty="0">
                        <a:solidFill>
                          <a:srgbClr val="FFFFFF"/>
                        </a:solidFill>
                        <a:effectLst/>
                      </a:endParaRPr>
                    </a:p>
                  </a:txBody>
                  <a:tcPr marL="66944" marR="66944" marT="33472" marB="33472" anchor="ctr"/>
                </a:tc>
                <a:tc>
                  <a:txBody>
                    <a:bodyPr/>
                    <a:lstStyle/>
                    <a:p>
                      <a:pPr algn="ctr" fontAlgn="base"/>
                      <a:r>
                        <a:rPr lang="en-US" sz="2000" b="1" i="0" dirty="0">
                          <a:solidFill>
                            <a:srgbClr val="FFFFFF"/>
                          </a:solidFill>
                          <a:effectLst/>
                          <a:latin typeface="Calibri" panose="020F0502020204030204" pitchFamily="34" charset="0"/>
                        </a:rPr>
                        <a:t>AUPRC​</a:t>
                      </a:r>
                      <a:endParaRPr lang="en-US" sz="2000" b="1" i="0" dirty="0">
                        <a:solidFill>
                          <a:srgbClr val="FFFFFF"/>
                        </a:solidFill>
                        <a:effectLst/>
                      </a:endParaRPr>
                    </a:p>
                  </a:txBody>
                  <a:tcPr marL="66944" marR="66944" marT="33472" marB="33472" anchor="ctr"/>
                </a:tc>
                <a:extLst>
                  <a:ext uri="{0D108BD9-81ED-4DB2-BD59-A6C34878D82A}">
                    <a16:rowId xmlns:a16="http://schemas.microsoft.com/office/drawing/2014/main" val="3775559702"/>
                  </a:ext>
                </a:extLst>
              </a:tr>
              <a:tr h="468792">
                <a:tc>
                  <a:txBody>
                    <a:bodyPr/>
                    <a:lstStyle/>
                    <a:p>
                      <a:pPr algn="ctr" fontAlgn="auto"/>
                      <a:r>
                        <a:rPr lang="en-US" sz="2000" b="0" i="0" dirty="0">
                          <a:solidFill>
                            <a:srgbClr val="000000"/>
                          </a:solidFill>
                          <a:effectLst/>
                          <a:latin typeface="Calibri" panose="020F0502020204030204" pitchFamily="34" charset="0"/>
                        </a:rPr>
                        <a:t>​(baseline)</a:t>
                      </a:r>
                    </a:p>
                  </a:txBody>
                  <a:tcPr marL="66944" marR="66944" marT="33472" marB="33472" anchor="ctr"/>
                </a:tc>
                <a:tc>
                  <a:txBody>
                    <a:bodyPr/>
                    <a:lstStyle/>
                    <a:p>
                      <a:pPr algn="ctr" fontAlgn="auto"/>
                      <a:endParaRPr lang="en-US" sz="2000" b="0" i="0" dirty="0">
                        <a:solidFill>
                          <a:srgbClr val="000000"/>
                        </a:solidFill>
                        <a:effectLst/>
                        <a:latin typeface="Calibri" panose="020F0502020204030204" pitchFamily="34" charset="0"/>
                      </a:endParaRPr>
                    </a:p>
                  </a:txBody>
                  <a:tcPr marL="66944" marR="66944" marT="33472" marB="33472" anchor="ctr"/>
                </a:tc>
                <a:tc>
                  <a:txBody>
                    <a:bodyPr/>
                    <a:lstStyle/>
                    <a:p>
                      <a:pPr marL="0" algn="ctr" defTabSz="914400" rtl="0" eaLnBrk="1" fontAlgn="base" latinLnBrk="0" hangingPunct="1"/>
                      <a:r>
                        <a:rPr lang="en-US" sz="2000" b="1" i="0" kern="1200" dirty="0">
                          <a:solidFill>
                            <a:srgbClr val="FFFFFF"/>
                          </a:solidFill>
                          <a:effectLst/>
                          <a:latin typeface="+mn-lt"/>
                          <a:ea typeface="+mn-ea"/>
                          <a:cs typeface="+mn-cs"/>
                        </a:rPr>
                        <a:t>​</a:t>
                      </a:r>
                    </a:p>
                  </a:txBody>
                  <a:tcPr marL="66944" marR="66944" marT="33472" marB="33472" anchor="ctr"/>
                </a:tc>
                <a:tc>
                  <a:txBody>
                    <a:bodyPr/>
                    <a:lstStyle/>
                    <a:p>
                      <a:pPr algn="ctr" fontAlgn="auto"/>
                      <a:endParaRPr lang="en-US" sz="2000" b="0" i="0">
                        <a:solidFill>
                          <a:srgbClr val="000000"/>
                        </a:solidFill>
                        <a:effectLst/>
                        <a:latin typeface="Calibri" panose="020F0502020204030204" pitchFamily="34" charset="0"/>
                      </a:endParaRPr>
                    </a:p>
                  </a:txBody>
                  <a:tcPr marL="66944" marR="66944" marT="33472" marB="33472" anchor="ctr"/>
                </a:tc>
                <a:tc>
                  <a:txBody>
                    <a:bodyPr/>
                    <a:lstStyle/>
                    <a:p>
                      <a:pPr algn="ctr" fontAlgn="auto"/>
                      <a:r>
                        <a:rPr lang="en-US" sz="2000" b="0" i="0">
                          <a:solidFill>
                            <a:srgbClr val="000000"/>
                          </a:solidFill>
                          <a:effectLst/>
                          <a:latin typeface="Calibri" panose="020F0502020204030204" pitchFamily="34" charset="0"/>
                        </a:rPr>
                        <a:t>​</a:t>
                      </a:r>
                    </a:p>
                  </a:txBody>
                  <a:tcPr marL="66944" marR="66944" marT="33472" marB="33472" anchor="ctr"/>
                </a:tc>
                <a:tc>
                  <a:txBody>
                    <a:bodyPr/>
                    <a:lstStyle/>
                    <a:p>
                      <a:pPr algn="ctr" fontAlgn="auto"/>
                      <a:r>
                        <a:rPr lang="en-US" sz="2000" b="0" i="0">
                          <a:solidFill>
                            <a:srgbClr val="000000"/>
                          </a:solidFill>
                          <a:effectLst/>
                          <a:latin typeface="Calibri" panose="020F0502020204030204" pitchFamily="34" charset="0"/>
                        </a:rPr>
                        <a:t>​</a:t>
                      </a:r>
                    </a:p>
                  </a:txBody>
                  <a:tcPr marL="66944" marR="66944" marT="33472" marB="33472" anchor="ctr"/>
                </a:tc>
                <a:tc>
                  <a:txBody>
                    <a:bodyPr/>
                    <a:lstStyle/>
                    <a:p>
                      <a:pPr algn="ctr" fontAlgn="base"/>
                      <a:r>
                        <a:rPr lang="en-US" sz="2000" b="0" i="0">
                          <a:solidFill>
                            <a:srgbClr val="000000"/>
                          </a:solidFill>
                          <a:effectLst/>
                          <a:latin typeface="Calibri" panose="020F0502020204030204" pitchFamily="34" charset="0"/>
                        </a:rPr>
                        <a:t>Avg.​</a:t>
                      </a:r>
                      <a:endParaRPr lang="en-US" sz="2000" b="0" i="0">
                        <a:solidFill>
                          <a:srgbClr val="000000"/>
                        </a:solidFill>
                        <a:effectLst/>
                      </a:endParaRPr>
                    </a:p>
                  </a:txBody>
                  <a:tcPr marL="66944" marR="66944" marT="33472" marB="33472" anchor="ctr"/>
                </a:tc>
                <a:tc>
                  <a:txBody>
                    <a:bodyPr/>
                    <a:lstStyle/>
                    <a:p>
                      <a:pPr algn="ctr" fontAlgn="base"/>
                      <a:r>
                        <a:rPr lang="en-US" sz="2000" b="0" i="0">
                          <a:solidFill>
                            <a:srgbClr val="000000"/>
                          </a:solidFill>
                          <a:effectLst/>
                          <a:latin typeface="Calibri" panose="020F0502020204030204" pitchFamily="34" charset="0"/>
                        </a:rPr>
                        <a:t>0.31134​</a:t>
                      </a:r>
                      <a:endParaRPr lang="en-US" sz="2000" b="0" i="0">
                        <a:solidFill>
                          <a:srgbClr val="000000"/>
                        </a:solidFill>
                        <a:effectLst/>
                      </a:endParaRPr>
                    </a:p>
                  </a:txBody>
                  <a:tcPr marL="66944" marR="66944" marT="33472" marB="33472" anchor="ctr"/>
                </a:tc>
                <a:tc>
                  <a:txBody>
                    <a:bodyPr/>
                    <a:lstStyle/>
                    <a:p>
                      <a:pPr algn="ctr" fontAlgn="base"/>
                      <a:r>
                        <a:rPr lang="en-US" sz="2000" b="0" i="0">
                          <a:solidFill>
                            <a:srgbClr val="000000"/>
                          </a:solidFill>
                          <a:effectLst/>
                          <a:latin typeface="Calibri" panose="020F0502020204030204" pitchFamily="34" charset="0"/>
                        </a:rPr>
                        <a:t>0.92743​</a:t>
                      </a:r>
                      <a:endParaRPr lang="en-US" sz="2000" b="0" i="0">
                        <a:solidFill>
                          <a:srgbClr val="000000"/>
                        </a:solidFill>
                        <a:effectLst/>
                      </a:endParaRPr>
                    </a:p>
                  </a:txBody>
                  <a:tcPr marL="66944" marR="66944" marT="33472" marB="33472" anchor="ctr"/>
                </a:tc>
                <a:tc>
                  <a:txBody>
                    <a:bodyPr/>
                    <a:lstStyle/>
                    <a:p>
                      <a:pPr algn="ctr" fontAlgn="base"/>
                      <a:r>
                        <a:rPr lang="en-US" sz="2000" b="0" i="0">
                          <a:solidFill>
                            <a:srgbClr val="000000"/>
                          </a:solidFill>
                          <a:effectLst/>
                          <a:latin typeface="Calibri" panose="020F0502020204030204" pitchFamily="34" charset="0"/>
                        </a:rPr>
                        <a:t>0.27927​</a:t>
                      </a:r>
                      <a:endParaRPr lang="en-US" sz="2000" b="0" i="0">
                        <a:solidFill>
                          <a:srgbClr val="000000"/>
                        </a:solidFill>
                        <a:effectLst/>
                      </a:endParaRPr>
                    </a:p>
                  </a:txBody>
                  <a:tcPr marL="66944" marR="66944" marT="33472" marB="33472" anchor="ctr"/>
                </a:tc>
                <a:extLst>
                  <a:ext uri="{0D108BD9-81ED-4DB2-BD59-A6C34878D82A}">
                    <a16:rowId xmlns:a16="http://schemas.microsoft.com/office/drawing/2014/main" val="2336636313"/>
                  </a:ext>
                </a:extLst>
              </a:tr>
              <a:tr h="468792">
                <a:tc>
                  <a:txBody>
                    <a:bodyPr/>
                    <a:lstStyle/>
                    <a:p>
                      <a:pPr algn="ctr" fontAlgn="base"/>
                      <a:r>
                        <a:rPr lang="en-US" sz="2000" b="0" i="0">
                          <a:solidFill>
                            <a:srgbClr val="000000"/>
                          </a:solidFill>
                          <a:effectLst/>
                          <a:latin typeface="Calibri" panose="020F0502020204030204" pitchFamily="34" charset="0"/>
                        </a:rPr>
                        <a:t>V​</a:t>
                      </a:r>
                      <a:endParaRPr lang="en-US" sz="2000" b="0" i="0">
                        <a:solidFill>
                          <a:srgbClr val="000000"/>
                        </a:solidFill>
                        <a:effectLst/>
                      </a:endParaRPr>
                    </a:p>
                  </a:txBody>
                  <a:tcPr marL="66944" marR="66944" marT="33472" marB="33472" anchor="ctr"/>
                </a:tc>
                <a:tc>
                  <a:txBody>
                    <a:bodyPr/>
                    <a:lstStyle/>
                    <a:p>
                      <a:pPr algn="ctr" fontAlgn="base"/>
                      <a:endParaRPr lang="en-US" sz="2000" b="0" i="0" dirty="0">
                        <a:solidFill>
                          <a:srgbClr val="000000"/>
                        </a:solidFill>
                        <a:effectLst/>
                      </a:endParaRPr>
                    </a:p>
                  </a:txBody>
                  <a:tcPr marL="66944" marR="66944" marT="33472" marB="33472" anchor="ctr"/>
                </a:tc>
                <a:tc>
                  <a:txBody>
                    <a:bodyPr/>
                    <a:lstStyle/>
                    <a:p>
                      <a:pPr marL="0" algn="ctr" defTabSz="914400" rtl="0" eaLnBrk="1" fontAlgn="base" latinLnBrk="0" hangingPunct="1"/>
                      <a:r>
                        <a:rPr lang="en-US" sz="2000" b="1" i="0" kern="1200" dirty="0">
                          <a:solidFill>
                            <a:srgbClr val="FFFFFF"/>
                          </a:solidFill>
                          <a:effectLst/>
                          <a:latin typeface="+mn-lt"/>
                          <a:ea typeface="+mn-ea"/>
                          <a:cs typeface="+mn-cs"/>
                        </a:rPr>
                        <a:t>​</a:t>
                      </a:r>
                    </a:p>
                  </a:txBody>
                  <a:tcPr marL="66944" marR="66944" marT="33472" marB="33472" anchor="ctr"/>
                </a:tc>
                <a:tc>
                  <a:txBody>
                    <a:bodyPr/>
                    <a:lstStyle/>
                    <a:p>
                      <a:pPr algn="ctr" fontAlgn="auto"/>
                      <a:endParaRPr lang="en-US" sz="2000" b="0" i="0">
                        <a:solidFill>
                          <a:srgbClr val="000000"/>
                        </a:solidFill>
                        <a:effectLst/>
                        <a:latin typeface="Calibri" panose="020F0502020204030204" pitchFamily="34" charset="0"/>
                      </a:endParaRPr>
                    </a:p>
                  </a:txBody>
                  <a:tcPr marL="66944" marR="66944" marT="33472" marB="33472" anchor="ctr"/>
                </a:tc>
                <a:tc>
                  <a:txBody>
                    <a:bodyPr/>
                    <a:lstStyle/>
                    <a:p>
                      <a:pPr algn="ctr" fontAlgn="auto"/>
                      <a:r>
                        <a:rPr lang="en-US" sz="2000" b="0" i="0">
                          <a:solidFill>
                            <a:srgbClr val="000000"/>
                          </a:solidFill>
                          <a:effectLst/>
                          <a:latin typeface="Calibri" panose="020F0502020204030204" pitchFamily="34" charset="0"/>
                        </a:rPr>
                        <a:t>​</a:t>
                      </a:r>
                    </a:p>
                  </a:txBody>
                  <a:tcPr marL="66944" marR="66944" marT="33472" marB="33472" anchor="ctr"/>
                </a:tc>
                <a:tc>
                  <a:txBody>
                    <a:bodyPr/>
                    <a:lstStyle/>
                    <a:p>
                      <a:pPr algn="ctr" fontAlgn="auto"/>
                      <a:r>
                        <a:rPr lang="en-US" sz="2000" b="0" i="0" dirty="0">
                          <a:solidFill>
                            <a:srgbClr val="000000"/>
                          </a:solidFill>
                          <a:effectLst/>
                          <a:latin typeface="Calibri" panose="020F0502020204030204" pitchFamily="34" charset="0"/>
                        </a:rPr>
                        <a:t>​</a:t>
                      </a:r>
                    </a:p>
                  </a:txBody>
                  <a:tcPr marL="66944" marR="66944" marT="33472" marB="33472" anchor="ctr"/>
                </a:tc>
                <a:tc>
                  <a:txBody>
                    <a:bodyPr/>
                    <a:lstStyle/>
                    <a:p>
                      <a:pPr algn="ctr" fontAlgn="base"/>
                      <a:r>
                        <a:rPr lang="en-US" sz="2000" b="0" i="0" u="none" strike="noStrike">
                          <a:solidFill>
                            <a:srgbClr val="000000"/>
                          </a:solidFill>
                          <a:effectLst/>
                          <a:latin typeface="Calibri" panose="020F0502020204030204" pitchFamily="34" charset="0"/>
                        </a:rPr>
                        <a:t>Avg.</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66944" marR="66944" marT="33472" marB="33472" anchor="ctr"/>
                </a:tc>
                <a:tc>
                  <a:txBody>
                    <a:bodyPr/>
                    <a:lstStyle/>
                    <a:p>
                      <a:pPr algn="ctr" fontAlgn="base"/>
                      <a:r>
                        <a:rPr lang="en-US" sz="2000" b="0" i="0">
                          <a:solidFill>
                            <a:srgbClr val="000000"/>
                          </a:solidFill>
                          <a:effectLst/>
                          <a:latin typeface="Calibri" panose="020F0502020204030204" pitchFamily="34" charset="0"/>
                        </a:rPr>
                        <a:t>0.33404​</a:t>
                      </a:r>
                      <a:endParaRPr lang="en-US" sz="2000" b="0" i="0">
                        <a:solidFill>
                          <a:srgbClr val="000000"/>
                        </a:solidFill>
                        <a:effectLst/>
                      </a:endParaRPr>
                    </a:p>
                  </a:txBody>
                  <a:tcPr marL="66944" marR="66944" marT="33472" marB="33472" anchor="ctr"/>
                </a:tc>
                <a:tc>
                  <a:txBody>
                    <a:bodyPr/>
                    <a:lstStyle/>
                    <a:p>
                      <a:pPr algn="ctr" fontAlgn="base"/>
                      <a:r>
                        <a:rPr lang="en-US" sz="2000" b="0" i="0">
                          <a:solidFill>
                            <a:srgbClr val="000000"/>
                          </a:solidFill>
                          <a:effectLst/>
                          <a:latin typeface="Calibri" panose="020F0502020204030204" pitchFamily="34" charset="0"/>
                        </a:rPr>
                        <a:t>0.94365​</a:t>
                      </a:r>
                      <a:endParaRPr lang="en-US" sz="2000" b="0" i="0">
                        <a:solidFill>
                          <a:srgbClr val="000000"/>
                        </a:solidFill>
                        <a:effectLst/>
                      </a:endParaRPr>
                    </a:p>
                  </a:txBody>
                  <a:tcPr marL="66944" marR="66944" marT="33472" marB="33472" anchor="ctr"/>
                </a:tc>
                <a:tc>
                  <a:txBody>
                    <a:bodyPr/>
                    <a:lstStyle/>
                    <a:p>
                      <a:pPr algn="ctr" fontAlgn="base"/>
                      <a:r>
                        <a:rPr lang="en-US" sz="2000" b="0" i="0">
                          <a:solidFill>
                            <a:srgbClr val="000000"/>
                          </a:solidFill>
                          <a:effectLst/>
                          <a:latin typeface="Calibri" panose="020F0502020204030204" pitchFamily="34" charset="0"/>
                        </a:rPr>
                        <a:t>0.29858​</a:t>
                      </a:r>
                      <a:endParaRPr lang="en-US" sz="2000" b="0" i="0">
                        <a:solidFill>
                          <a:srgbClr val="000000"/>
                        </a:solidFill>
                        <a:effectLst/>
                      </a:endParaRPr>
                    </a:p>
                  </a:txBody>
                  <a:tcPr marL="66944" marR="66944" marT="33472" marB="33472" anchor="ctr"/>
                </a:tc>
                <a:extLst>
                  <a:ext uri="{0D108BD9-81ED-4DB2-BD59-A6C34878D82A}">
                    <a16:rowId xmlns:a16="http://schemas.microsoft.com/office/drawing/2014/main" val="725766670"/>
                  </a:ext>
                </a:extLst>
              </a:tr>
              <a:tr h="468792">
                <a:tc>
                  <a:txBody>
                    <a:bodyPr/>
                    <a:lstStyle/>
                    <a:p>
                      <a:pPr algn="ctr" fontAlgn="base"/>
                      <a:r>
                        <a:rPr lang="en-US" sz="2000" b="0" i="0">
                          <a:solidFill>
                            <a:srgbClr val="000000"/>
                          </a:solidFill>
                          <a:effectLst/>
                          <a:latin typeface="Calibri" panose="020F0502020204030204" pitchFamily="34" charset="0"/>
                        </a:rPr>
                        <a:t>V​</a:t>
                      </a:r>
                      <a:endParaRPr lang="en-US" sz="2000" b="0" i="0">
                        <a:solidFill>
                          <a:srgbClr val="000000"/>
                        </a:solidFill>
                        <a:effectLst/>
                      </a:endParaRPr>
                    </a:p>
                  </a:txBody>
                  <a:tcPr marL="66944" marR="66944" marT="33472" marB="33472" anchor="ctr"/>
                </a:tc>
                <a:tc>
                  <a:txBody>
                    <a:bodyPr/>
                    <a:lstStyle/>
                    <a:p>
                      <a:pPr algn="ctr" fontAlgn="base"/>
                      <a:r>
                        <a:rPr lang="en-US" sz="2000" b="0" i="0" dirty="0">
                          <a:solidFill>
                            <a:srgbClr val="000000"/>
                          </a:solidFill>
                          <a:effectLst/>
                        </a:rPr>
                        <a:t>V</a:t>
                      </a:r>
                    </a:p>
                  </a:txBody>
                  <a:tcPr marL="66944" marR="66944" marT="33472" marB="33472" anchor="ctr"/>
                </a:tc>
                <a:tc>
                  <a:txBody>
                    <a:bodyPr/>
                    <a:lstStyle/>
                    <a:p>
                      <a:pPr marL="0" algn="ctr" defTabSz="914400" rtl="0" eaLnBrk="1" fontAlgn="base" latinLnBrk="0" hangingPunct="1"/>
                      <a:r>
                        <a:rPr lang="en-US" sz="2000" b="0" i="0" kern="1200" dirty="0">
                          <a:solidFill>
                            <a:srgbClr val="000000"/>
                          </a:solidFill>
                          <a:effectLst/>
                          <a:latin typeface="+mn-lt"/>
                          <a:ea typeface="+mn-ea"/>
                          <a:cs typeface="+mn-cs"/>
                        </a:rPr>
                        <a:t>​</a:t>
                      </a:r>
                    </a:p>
                  </a:txBody>
                  <a:tcPr marL="66944" marR="66944" marT="33472" marB="33472" anchor="ctr"/>
                </a:tc>
                <a:tc>
                  <a:txBody>
                    <a:bodyPr/>
                    <a:lstStyle/>
                    <a:p>
                      <a:pPr algn="ctr" fontAlgn="auto"/>
                      <a:endParaRPr lang="en-US" sz="2000" b="0" i="0" dirty="0">
                        <a:solidFill>
                          <a:srgbClr val="000000"/>
                        </a:solidFill>
                        <a:effectLst/>
                        <a:latin typeface="Calibri" panose="020F0502020204030204" pitchFamily="34" charset="0"/>
                      </a:endParaRPr>
                    </a:p>
                  </a:txBody>
                  <a:tcPr marL="66944" marR="66944" marT="33472" marB="33472" anchor="ctr"/>
                </a:tc>
                <a:tc>
                  <a:txBody>
                    <a:bodyPr/>
                    <a:lstStyle/>
                    <a:p>
                      <a:pPr algn="ctr" fontAlgn="auto"/>
                      <a:r>
                        <a:rPr lang="en-US" sz="2000" b="0" i="0">
                          <a:solidFill>
                            <a:srgbClr val="000000"/>
                          </a:solidFill>
                          <a:effectLst/>
                          <a:latin typeface="Calibri" panose="020F0502020204030204" pitchFamily="34" charset="0"/>
                        </a:rPr>
                        <a:t>​</a:t>
                      </a:r>
                    </a:p>
                  </a:txBody>
                  <a:tcPr marL="66944" marR="66944" marT="33472" marB="33472" anchor="ctr"/>
                </a:tc>
                <a:tc>
                  <a:txBody>
                    <a:bodyPr/>
                    <a:lstStyle/>
                    <a:p>
                      <a:pPr algn="ctr" fontAlgn="auto"/>
                      <a:r>
                        <a:rPr lang="en-US" sz="2000" b="0" i="0">
                          <a:solidFill>
                            <a:srgbClr val="000000"/>
                          </a:solidFill>
                          <a:effectLst/>
                          <a:latin typeface="Calibri" panose="020F0502020204030204" pitchFamily="34" charset="0"/>
                        </a:rPr>
                        <a:t>​</a:t>
                      </a:r>
                    </a:p>
                  </a:txBody>
                  <a:tcPr marL="66944" marR="66944" marT="33472" marB="33472" anchor="ctr"/>
                </a:tc>
                <a:tc>
                  <a:txBody>
                    <a:bodyPr/>
                    <a:lstStyle/>
                    <a:p>
                      <a:pPr algn="ctr" fontAlgn="base"/>
                      <a:r>
                        <a:rPr lang="en-US" sz="2000" b="0" i="0" u="none" strike="noStrike">
                          <a:solidFill>
                            <a:srgbClr val="000000"/>
                          </a:solidFill>
                          <a:effectLst/>
                          <a:latin typeface="Calibri" panose="020F0502020204030204" pitchFamily="34" charset="0"/>
                        </a:rPr>
                        <a:t>Avg.</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66944" marR="66944" marT="33472" marB="33472" anchor="ctr"/>
                </a:tc>
                <a:tc>
                  <a:txBody>
                    <a:bodyPr/>
                    <a:lstStyle/>
                    <a:p>
                      <a:pPr algn="ctr" fontAlgn="base"/>
                      <a:r>
                        <a:rPr lang="en-US" sz="2000" b="0" i="0">
                          <a:solidFill>
                            <a:srgbClr val="000000"/>
                          </a:solidFill>
                          <a:effectLst/>
                          <a:latin typeface="Calibri" panose="020F0502020204030204" pitchFamily="34" charset="0"/>
                        </a:rPr>
                        <a:t>0.54782​</a:t>
                      </a:r>
                      <a:endParaRPr lang="en-US" sz="2000" b="0" i="0">
                        <a:solidFill>
                          <a:srgbClr val="000000"/>
                        </a:solidFill>
                        <a:effectLst/>
                      </a:endParaRPr>
                    </a:p>
                  </a:txBody>
                  <a:tcPr marL="66944" marR="66944" marT="33472" marB="33472" anchor="ctr"/>
                </a:tc>
                <a:tc>
                  <a:txBody>
                    <a:bodyPr/>
                    <a:lstStyle/>
                    <a:p>
                      <a:pPr algn="ctr" fontAlgn="base"/>
                      <a:r>
                        <a:rPr lang="en-US" sz="2000" b="0" i="0" dirty="0">
                          <a:solidFill>
                            <a:srgbClr val="000000"/>
                          </a:solidFill>
                          <a:effectLst/>
                          <a:latin typeface="Calibri" panose="020F0502020204030204" pitchFamily="34" charset="0"/>
                        </a:rPr>
                        <a:t>0.96872​</a:t>
                      </a:r>
                      <a:endParaRPr lang="en-US" sz="2000" b="0" i="0" dirty="0">
                        <a:solidFill>
                          <a:srgbClr val="000000"/>
                        </a:solidFill>
                        <a:effectLst/>
                      </a:endParaRPr>
                    </a:p>
                  </a:txBody>
                  <a:tcPr marL="66944" marR="66944" marT="33472" marB="33472" anchor="ctr"/>
                </a:tc>
                <a:tc>
                  <a:txBody>
                    <a:bodyPr/>
                    <a:lstStyle/>
                    <a:p>
                      <a:pPr algn="ctr" fontAlgn="base"/>
                      <a:r>
                        <a:rPr lang="en-US" sz="2000" b="0" i="0" dirty="0">
                          <a:solidFill>
                            <a:srgbClr val="000000"/>
                          </a:solidFill>
                          <a:effectLst/>
                          <a:latin typeface="Calibri" panose="020F0502020204030204" pitchFamily="34" charset="0"/>
                        </a:rPr>
                        <a:t>0.42403​</a:t>
                      </a:r>
                      <a:endParaRPr lang="en-US" sz="2000" b="0" i="0" dirty="0">
                        <a:solidFill>
                          <a:srgbClr val="000000"/>
                        </a:solidFill>
                        <a:effectLst/>
                      </a:endParaRPr>
                    </a:p>
                  </a:txBody>
                  <a:tcPr marL="66944" marR="66944" marT="33472" marB="33472" anchor="ctr"/>
                </a:tc>
                <a:extLst>
                  <a:ext uri="{0D108BD9-81ED-4DB2-BD59-A6C34878D82A}">
                    <a16:rowId xmlns:a16="http://schemas.microsoft.com/office/drawing/2014/main" val="1426335410"/>
                  </a:ext>
                </a:extLst>
              </a:tr>
              <a:tr h="468792">
                <a:tc>
                  <a:txBody>
                    <a:bodyPr/>
                    <a:lstStyle/>
                    <a:p>
                      <a:pPr algn="ctr" fontAlgn="base"/>
                      <a:r>
                        <a:rPr lang="en-US" sz="2000" b="0" i="0" dirty="0">
                          <a:solidFill>
                            <a:srgbClr val="000000"/>
                          </a:solidFill>
                          <a:effectLst/>
                        </a:rPr>
                        <a:t>V</a:t>
                      </a:r>
                    </a:p>
                  </a:txBody>
                  <a:tcPr marL="66944" marR="66944" marT="33472" marB="33472" anchor="ctr"/>
                </a:tc>
                <a:tc>
                  <a:txBody>
                    <a:bodyPr/>
                    <a:lstStyle/>
                    <a:p>
                      <a:pPr algn="ctr" fontAlgn="base"/>
                      <a:r>
                        <a:rPr lang="en-US" sz="2000" b="0" i="0" dirty="0">
                          <a:solidFill>
                            <a:srgbClr val="000000"/>
                          </a:solidFill>
                          <a:effectLst/>
                        </a:rPr>
                        <a:t>V</a:t>
                      </a:r>
                    </a:p>
                  </a:txBody>
                  <a:tcPr marL="66944" marR="66944" marT="33472" marB="33472" anchor="ctr"/>
                </a:tc>
                <a:tc>
                  <a:txBody>
                    <a:bodyPr/>
                    <a:lstStyle/>
                    <a:p>
                      <a:pPr marL="0" algn="ctr" defTabSz="914400" rtl="0" eaLnBrk="1" fontAlgn="base" latinLnBrk="0" hangingPunct="1"/>
                      <a:endParaRPr lang="en-US" sz="2000" b="0" i="0" kern="1200" dirty="0">
                        <a:solidFill>
                          <a:srgbClr val="000000"/>
                        </a:solidFill>
                        <a:effectLst/>
                        <a:latin typeface="+mn-lt"/>
                        <a:ea typeface="+mn-ea"/>
                        <a:cs typeface="+mn-cs"/>
                      </a:endParaRPr>
                    </a:p>
                  </a:txBody>
                  <a:tcPr marL="66944" marR="66944" marT="33472" marB="33472" anchor="ctr"/>
                </a:tc>
                <a:tc>
                  <a:txBody>
                    <a:bodyPr/>
                    <a:lstStyle/>
                    <a:p>
                      <a:pPr algn="ctr" fontAlgn="auto"/>
                      <a:endParaRPr lang="en-US" sz="2000" b="0" i="0" dirty="0">
                        <a:solidFill>
                          <a:srgbClr val="000000"/>
                        </a:solidFill>
                        <a:effectLst/>
                        <a:latin typeface="Calibri" panose="020F0502020204030204" pitchFamily="34" charset="0"/>
                      </a:endParaRPr>
                    </a:p>
                  </a:txBody>
                  <a:tcPr marL="66944" marR="66944" marT="33472" marB="33472" anchor="ctr"/>
                </a:tc>
                <a:tc>
                  <a:txBody>
                    <a:bodyPr/>
                    <a:lstStyle/>
                    <a:p>
                      <a:pPr algn="ctr" fontAlgn="auto"/>
                      <a:endParaRPr lang="en-US" sz="2000" b="0" i="0" dirty="0">
                        <a:solidFill>
                          <a:srgbClr val="000000"/>
                        </a:solidFill>
                        <a:effectLst/>
                        <a:latin typeface="Calibri" panose="020F0502020204030204" pitchFamily="34" charset="0"/>
                      </a:endParaRPr>
                    </a:p>
                  </a:txBody>
                  <a:tcPr marL="66944" marR="66944" marT="33472" marB="33472" anchor="ctr"/>
                </a:tc>
                <a:tc>
                  <a:txBody>
                    <a:bodyPr/>
                    <a:lstStyle/>
                    <a:p>
                      <a:pPr algn="ctr" fontAlgn="auto"/>
                      <a:r>
                        <a:rPr lang="en-US" sz="2000" b="0" i="0" dirty="0">
                          <a:solidFill>
                            <a:srgbClr val="000000"/>
                          </a:solidFill>
                          <a:effectLst/>
                          <a:latin typeface="Calibri" panose="020F0502020204030204" pitchFamily="34" charset="0"/>
                        </a:rPr>
                        <a:t>V</a:t>
                      </a:r>
                    </a:p>
                  </a:txBody>
                  <a:tcPr marL="66944" marR="66944" marT="33472" marB="33472" anchor="ctr"/>
                </a:tc>
                <a:tc>
                  <a:txBody>
                    <a:bodyPr/>
                    <a:lstStyle/>
                    <a:p>
                      <a:pPr algn="ctr" fontAlgn="base"/>
                      <a:r>
                        <a:rPr lang="en-US" sz="2000" b="0" i="0" dirty="0">
                          <a:solidFill>
                            <a:srgbClr val="000000"/>
                          </a:solidFill>
                          <a:effectLst/>
                        </a:rPr>
                        <a:t>Avg.</a:t>
                      </a:r>
                    </a:p>
                  </a:txBody>
                  <a:tcPr marL="66944" marR="66944" marT="33472" marB="33472" anchor="ctr"/>
                </a:tc>
                <a:tc>
                  <a:txBody>
                    <a:bodyPr/>
                    <a:lstStyle/>
                    <a:p>
                      <a:pPr algn="ctr" fontAlgn="base"/>
                      <a:r>
                        <a:rPr lang="en-US" sz="2000" b="0" i="0" dirty="0">
                          <a:solidFill>
                            <a:srgbClr val="000000"/>
                          </a:solidFill>
                          <a:effectLst/>
                        </a:rPr>
                        <a:t>0.32049</a:t>
                      </a:r>
                    </a:p>
                  </a:txBody>
                  <a:tcPr marL="66944" marR="66944" marT="33472" marB="33472" anchor="ctr"/>
                </a:tc>
                <a:tc>
                  <a:txBody>
                    <a:bodyPr/>
                    <a:lstStyle/>
                    <a:p>
                      <a:pPr algn="ctr" fontAlgn="base"/>
                      <a:r>
                        <a:rPr lang="en-US" sz="2000" b="0" i="0" dirty="0">
                          <a:solidFill>
                            <a:srgbClr val="000000"/>
                          </a:solidFill>
                          <a:effectLst/>
                        </a:rPr>
                        <a:t>0.95729</a:t>
                      </a:r>
                    </a:p>
                  </a:txBody>
                  <a:tcPr marL="66944" marR="66944" marT="33472" marB="33472" anchor="ctr"/>
                </a:tc>
                <a:tc>
                  <a:txBody>
                    <a:bodyPr/>
                    <a:lstStyle/>
                    <a:p>
                      <a:pPr algn="ctr" fontAlgn="base"/>
                      <a:r>
                        <a:rPr lang="en-US" sz="2000" b="0" i="0" dirty="0">
                          <a:solidFill>
                            <a:srgbClr val="000000"/>
                          </a:solidFill>
                          <a:effectLst/>
                        </a:rPr>
                        <a:t>0.43769</a:t>
                      </a:r>
                    </a:p>
                  </a:txBody>
                  <a:tcPr marL="66944" marR="66944" marT="33472" marB="33472" anchor="ctr"/>
                </a:tc>
                <a:extLst>
                  <a:ext uri="{0D108BD9-81ED-4DB2-BD59-A6C34878D82A}">
                    <a16:rowId xmlns:a16="http://schemas.microsoft.com/office/drawing/2014/main" val="1612296701"/>
                  </a:ext>
                </a:extLst>
              </a:tr>
              <a:tr h="468792">
                <a:tc>
                  <a:txBody>
                    <a:bodyPr/>
                    <a:lstStyle/>
                    <a:p>
                      <a:pPr algn="ctr" fontAlgn="base"/>
                      <a:r>
                        <a:rPr lang="en-US" sz="2000" b="0" i="0">
                          <a:solidFill>
                            <a:srgbClr val="000000"/>
                          </a:solidFill>
                          <a:effectLst/>
                          <a:latin typeface="Calibri" panose="020F0502020204030204" pitchFamily="34" charset="0"/>
                        </a:rPr>
                        <a:t>V​</a:t>
                      </a:r>
                      <a:endParaRPr lang="en-US" sz="2000" b="0" i="0">
                        <a:solidFill>
                          <a:srgbClr val="000000"/>
                        </a:solidFill>
                        <a:effectLst/>
                      </a:endParaRPr>
                    </a:p>
                  </a:txBody>
                  <a:tcPr marL="66944" marR="66944" marT="33472" marB="33472" anchor="ctr"/>
                </a:tc>
                <a:tc>
                  <a:txBody>
                    <a:bodyPr/>
                    <a:lstStyle/>
                    <a:p>
                      <a:pPr algn="ctr" fontAlgn="base"/>
                      <a:r>
                        <a:rPr lang="en-US" sz="2000" b="0" i="0" dirty="0">
                          <a:solidFill>
                            <a:srgbClr val="000000"/>
                          </a:solidFill>
                          <a:effectLst/>
                        </a:rPr>
                        <a:t>V</a:t>
                      </a:r>
                    </a:p>
                  </a:txBody>
                  <a:tcPr marL="66944" marR="66944" marT="33472" marB="33472" anchor="ctr"/>
                </a:tc>
                <a:tc>
                  <a:txBody>
                    <a:bodyPr/>
                    <a:lstStyle/>
                    <a:p>
                      <a:pPr marL="0" algn="ctr" defTabSz="914400" rtl="0" eaLnBrk="1" fontAlgn="base" latinLnBrk="0" hangingPunct="1"/>
                      <a:r>
                        <a:rPr lang="en-US" sz="2000" b="0" i="0" kern="1200" dirty="0">
                          <a:solidFill>
                            <a:srgbClr val="000000"/>
                          </a:solidFill>
                          <a:effectLst/>
                          <a:latin typeface="+mn-lt"/>
                          <a:ea typeface="+mn-ea"/>
                          <a:cs typeface="+mn-cs"/>
                        </a:rPr>
                        <a:t>V​</a:t>
                      </a:r>
                    </a:p>
                  </a:txBody>
                  <a:tcPr marL="66944" marR="66944" marT="33472" marB="33472" anchor="ctr"/>
                </a:tc>
                <a:tc>
                  <a:txBody>
                    <a:bodyPr/>
                    <a:lstStyle/>
                    <a:p>
                      <a:pPr algn="ctr" fontAlgn="auto"/>
                      <a:endParaRPr lang="en-US" sz="2000" b="0" i="0" dirty="0">
                        <a:solidFill>
                          <a:srgbClr val="000000"/>
                        </a:solidFill>
                        <a:effectLst/>
                        <a:latin typeface="Calibri" panose="020F0502020204030204" pitchFamily="34" charset="0"/>
                      </a:endParaRPr>
                    </a:p>
                  </a:txBody>
                  <a:tcPr marL="66944" marR="66944" marT="33472" marB="33472" anchor="ctr"/>
                </a:tc>
                <a:tc>
                  <a:txBody>
                    <a:bodyPr/>
                    <a:lstStyle/>
                    <a:p>
                      <a:pPr algn="ctr" fontAlgn="auto"/>
                      <a:r>
                        <a:rPr lang="en-US" sz="2000" b="0" i="0" dirty="0">
                          <a:solidFill>
                            <a:srgbClr val="000000"/>
                          </a:solidFill>
                          <a:effectLst/>
                          <a:latin typeface="Calibri" panose="020F0502020204030204" pitchFamily="34" charset="0"/>
                        </a:rPr>
                        <a:t>​</a:t>
                      </a:r>
                    </a:p>
                  </a:txBody>
                  <a:tcPr marL="66944" marR="66944" marT="33472" marB="33472" anchor="ctr"/>
                </a:tc>
                <a:tc>
                  <a:txBody>
                    <a:bodyPr/>
                    <a:lstStyle/>
                    <a:p>
                      <a:pPr algn="ctr" fontAlgn="auto"/>
                      <a:r>
                        <a:rPr lang="en-US" sz="2000" b="0" i="0" dirty="0">
                          <a:solidFill>
                            <a:srgbClr val="000000"/>
                          </a:solidFill>
                          <a:effectLst/>
                          <a:latin typeface="Calibri" panose="020F0502020204030204" pitchFamily="34" charset="0"/>
                        </a:rPr>
                        <a:t>​</a:t>
                      </a:r>
                    </a:p>
                  </a:txBody>
                  <a:tcPr marL="66944" marR="66944" marT="33472" marB="33472" anchor="ctr"/>
                </a:tc>
                <a:tc>
                  <a:txBody>
                    <a:bodyPr/>
                    <a:lstStyle/>
                    <a:p>
                      <a:pPr algn="ctr" fontAlgn="base"/>
                      <a:r>
                        <a:rPr lang="en-US" sz="2000" b="0" i="0" u="none" strike="noStrike" dirty="0">
                          <a:solidFill>
                            <a:srgbClr val="000000"/>
                          </a:solidFill>
                          <a:effectLst/>
                          <a:latin typeface="Calibri" panose="020F0502020204030204" pitchFamily="34" charset="0"/>
                        </a:rPr>
                        <a:t>Avg.</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66944" marR="66944" marT="33472" marB="33472"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0.</a:t>
                      </a:r>
                      <a:r>
                        <a:rPr lang="en-US" sz="2000" b="0" i="0" dirty="0">
                          <a:solidFill>
                            <a:srgbClr val="000000"/>
                          </a:solidFill>
                          <a:effectLst/>
                          <a:latin typeface="Calibri" panose="020F0502020204030204" pitchFamily="34" charset="0"/>
                        </a:rPr>
                        <a:t>​54043</a:t>
                      </a:r>
                      <a:endParaRPr lang="en-US" sz="2000" b="0" i="0" dirty="0">
                        <a:solidFill>
                          <a:srgbClr val="000000"/>
                        </a:solidFill>
                        <a:effectLst/>
                      </a:endParaRPr>
                    </a:p>
                  </a:txBody>
                  <a:tcPr marL="66944" marR="66944" marT="33472" marB="33472" anchor="ctr"/>
                </a:tc>
                <a:tc>
                  <a:txBody>
                    <a:bodyPr/>
                    <a:lstStyle/>
                    <a:p>
                      <a:pPr algn="ctr" fontAlgn="base"/>
                      <a:r>
                        <a:rPr lang="en-US" sz="2000" b="0" i="0" dirty="0">
                          <a:solidFill>
                            <a:srgbClr val="000000"/>
                          </a:solidFill>
                          <a:effectLst/>
                        </a:rPr>
                        <a:t>0.95895</a:t>
                      </a:r>
                    </a:p>
                  </a:txBody>
                  <a:tcPr marL="66944" marR="66944" marT="33472" marB="33472" anchor="ctr"/>
                </a:tc>
                <a:tc>
                  <a:txBody>
                    <a:bodyPr/>
                    <a:lstStyle/>
                    <a:p>
                      <a:pPr algn="ctr" fontAlgn="base"/>
                      <a:r>
                        <a:rPr lang="en-US" sz="2000" b="0" i="0" dirty="0">
                          <a:solidFill>
                            <a:srgbClr val="000000"/>
                          </a:solidFill>
                          <a:effectLst/>
                        </a:rPr>
                        <a:t>0. 43109</a:t>
                      </a:r>
                    </a:p>
                  </a:txBody>
                  <a:tcPr marL="66944" marR="66944" marT="33472" marB="33472" anchor="ctr"/>
                </a:tc>
                <a:extLst>
                  <a:ext uri="{0D108BD9-81ED-4DB2-BD59-A6C34878D82A}">
                    <a16:rowId xmlns:a16="http://schemas.microsoft.com/office/drawing/2014/main" val="3039595621"/>
                  </a:ext>
                </a:extLst>
              </a:tr>
              <a:tr h="468792">
                <a:tc>
                  <a:txBody>
                    <a:bodyPr/>
                    <a:lstStyle/>
                    <a:p>
                      <a:pPr algn="ctr" fontAlgn="base"/>
                      <a:r>
                        <a:rPr lang="en-US" sz="2000" b="0" i="0" dirty="0">
                          <a:solidFill>
                            <a:srgbClr val="000000"/>
                          </a:solidFill>
                          <a:effectLst/>
                        </a:rPr>
                        <a:t>V</a:t>
                      </a:r>
                    </a:p>
                  </a:txBody>
                  <a:tcPr marL="66944" marR="66944" marT="33472" marB="33472" anchor="ctr"/>
                </a:tc>
                <a:tc>
                  <a:txBody>
                    <a:bodyPr/>
                    <a:lstStyle/>
                    <a:p>
                      <a:pPr algn="ctr" fontAlgn="base"/>
                      <a:r>
                        <a:rPr lang="en-US" sz="2000" b="0" i="0" dirty="0">
                          <a:solidFill>
                            <a:srgbClr val="000000"/>
                          </a:solidFill>
                          <a:effectLst/>
                        </a:rPr>
                        <a:t>V</a:t>
                      </a:r>
                    </a:p>
                  </a:txBody>
                  <a:tcPr marL="66944" marR="66944" marT="33472" marB="33472" anchor="ctr"/>
                </a:tc>
                <a:tc>
                  <a:txBody>
                    <a:bodyPr/>
                    <a:lstStyle/>
                    <a:p>
                      <a:pPr marL="0" algn="ctr" defTabSz="914400" rtl="0" eaLnBrk="1" fontAlgn="base" latinLnBrk="0" hangingPunct="1"/>
                      <a:r>
                        <a:rPr lang="en-US" sz="2000" b="0" i="0" kern="1200" dirty="0">
                          <a:solidFill>
                            <a:srgbClr val="000000"/>
                          </a:solidFill>
                          <a:effectLst/>
                          <a:latin typeface="+mn-lt"/>
                          <a:ea typeface="+mn-ea"/>
                          <a:cs typeface="+mn-cs"/>
                        </a:rPr>
                        <a:t>V</a:t>
                      </a:r>
                    </a:p>
                  </a:txBody>
                  <a:tcPr marL="66944" marR="66944" marT="33472" marB="33472" anchor="ctr"/>
                </a:tc>
                <a:tc>
                  <a:txBody>
                    <a:bodyPr/>
                    <a:lstStyle/>
                    <a:p>
                      <a:pPr algn="ctr" fontAlgn="auto"/>
                      <a:r>
                        <a:rPr lang="en-US" sz="2000" b="0" i="0" dirty="0">
                          <a:solidFill>
                            <a:srgbClr val="000000"/>
                          </a:solidFill>
                          <a:effectLst/>
                          <a:latin typeface="Calibri" panose="020F0502020204030204" pitchFamily="34" charset="0"/>
                        </a:rPr>
                        <a:t>V</a:t>
                      </a:r>
                    </a:p>
                  </a:txBody>
                  <a:tcPr marL="66944" marR="66944" marT="33472" marB="33472" anchor="ctr"/>
                </a:tc>
                <a:tc>
                  <a:txBody>
                    <a:bodyPr/>
                    <a:lstStyle/>
                    <a:p>
                      <a:pPr algn="ctr" fontAlgn="auto"/>
                      <a:endParaRPr lang="en-US" sz="2000" b="0" i="0" dirty="0">
                        <a:solidFill>
                          <a:srgbClr val="000000"/>
                        </a:solidFill>
                        <a:effectLst/>
                        <a:latin typeface="Calibri" panose="020F0502020204030204" pitchFamily="34" charset="0"/>
                      </a:endParaRPr>
                    </a:p>
                  </a:txBody>
                  <a:tcPr marL="66944" marR="66944" marT="33472" marB="33472" anchor="ctr"/>
                </a:tc>
                <a:tc>
                  <a:txBody>
                    <a:bodyPr/>
                    <a:lstStyle/>
                    <a:p>
                      <a:pPr algn="ctr" fontAlgn="auto"/>
                      <a:endParaRPr lang="en-US" sz="2000" b="0" i="0" dirty="0">
                        <a:solidFill>
                          <a:srgbClr val="000000"/>
                        </a:solidFill>
                        <a:effectLst/>
                        <a:latin typeface="Calibri" panose="020F0502020204030204" pitchFamily="34" charset="0"/>
                      </a:endParaRPr>
                    </a:p>
                  </a:txBody>
                  <a:tcPr marL="66944" marR="66944" marT="33472" marB="33472" anchor="ctr"/>
                </a:tc>
                <a:tc>
                  <a:txBody>
                    <a:bodyPr/>
                    <a:lstStyle/>
                    <a:p>
                      <a:pPr algn="ctr" fontAlgn="base"/>
                      <a:r>
                        <a:rPr lang="en-US" sz="2000" b="0" i="0" dirty="0">
                          <a:solidFill>
                            <a:srgbClr val="000000"/>
                          </a:solidFill>
                          <a:effectLst/>
                        </a:rPr>
                        <a:t>Avg.</a:t>
                      </a:r>
                    </a:p>
                  </a:txBody>
                  <a:tcPr marL="66944" marR="66944" marT="33472" marB="33472" anchor="ctr"/>
                </a:tc>
                <a:tc>
                  <a:txBody>
                    <a:bodyPr/>
                    <a:lstStyle/>
                    <a:p>
                      <a:pPr algn="ctr" fontAlgn="base"/>
                      <a:r>
                        <a:rPr lang="en-US" sz="2000" b="0" i="0" u="none" strike="noStrike" dirty="0">
                          <a:solidFill>
                            <a:srgbClr val="000000"/>
                          </a:solidFill>
                          <a:effectLst/>
                          <a:latin typeface="Calibri" panose="020F0502020204030204" pitchFamily="34" charset="0"/>
                        </a:rPr>
                        <a:t>0.58282</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66944" marR="66944" marT="33472" marB="33472" anchor="ctr"/>
                </a:tc>
                <a:tc>
                  <a:txBody>
                    <a:bodyPr/>
                    <a:lstStyle/>
                    <a:p>
                      <a:pPr algn="ctr" fontAlgn="base"/>
                      <a:r>
                        <a:rPr lang="en-US" sz="2000" b="0" i="0" u="none" strike="noStrike" dirty="0">
                          <a:solidFill>
                            <a:srgbClr val="000000"/>
                          </a:solidFill>
                          <a:effectLst/>
                          <a:latin typeface="Calibri" panose="020F0502020204030204" pitchFamily="34" charset="0"/>
                        </a:rPr>
                        <a:t>0.9621</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66944" marR="66944" marT="33472" marB="33472" anchor="ctr"/>
                </a:tc>
                <a:tc>
                  <a:txBody>
                    <a:bodyPr/>
                    <a:lstStyle/>
                    <a:p>
                      <a:pPr algn="ctr" fontAlgn="base"/>
                      <a:r>
                        <a:rPr lang="en-US" sz="2000" b="0" i="0" u="none" strike="noStrike" dirty="0">
                          <a:solidFill>
                            <a:srgbClr val="000000"/>
                          </a:solidFill>
                          <a:effectLst/>
                          <a:latin typeface="Calibri" panose="020F0502020204030204" pitchFamily="34" charset="0"/>
                        </a:rPr>
                        <a:t>0.44946</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66944" marR="66944" marT="33472" marB="33472" anchor="ctr"/>
                </a:tc>
                <a:extLst>
                  <a:ext uri="{0D108BD9-81ED-4DB2-BD59-A6C34878D82A}">
                    <a16:rowId xmlns:a16="http://schemas.microsoft.com/office/drawing/2014/main" val="1650121705"/>
                  </a:ext>
                </a:extLst>
              </a:tr>
              <a:tr h="468792">
                <a:tc>
                  <a:txBody>
                    <a:bodyPr/>
                    <a:lstStyle/>
                    <a:p>
                      <a:pPr algn="ctr" fontAlgn="base"/>
                      <a:r>
                        <a:rPr lang="en-US" sz="2000" b="0" i="0">
                          <a:solidFill>
                            <a:srgbClr val="000000"/>
                          </a:solidFill>
                          <a:effectLst/>
                          <a:latin typeface="Calibri" panose="020F0502020204030204" pitchFamily="34" charset="0"/>
                        </a:rPr>
                        <a:t>V​</a:t>
                      </a:r>
                      <a:endParaRPr lang="en-US" sz="2000" b="0" i="0">
                        <a:solidFill>
                          <a:srgbClr val="000000"/>
                        </a:solidFill>
                        <a:effectLst/>
                      </a:endParaRPr>
                    </a:p>
                  </a:txBody>
                  <a:tcPr marL="66944" marR="66944" marT="33472" marB="33472" anchor="ctr"/>
                </a:tc>
                <a:tc>
                  <a:txBody>
                    <a:bodyPr/>
                    <a:lstStyle/>
                    <a:p>
                      <a:pPr algn="ctr" fontAlgn="base"/>
                      <a:r>
                        <a:rPr lang="en-US" sz="2000" b="0" i="0" dirty="0">
                          <a:solidFill>
                            <a:srgbClr val="000000"/>
                          </a:solidFill>
                          <a:effectLst/>
                        </a:rPr>
                        <a:t>V</a:t>
                      </a:r>
                    </a:p>
                  </a:txBody>
                  <a:tcPr marL="66944" marR="66944" marT="33472" marB="33472" anchor="ctr"/>
                </a:tc>
                <a:tc>
                  <a:txBody>
                    <a:bodyPr/>
                    <a:lstStyle/>
                    <a:p>
                      <a:pPr marL="0" algn="ctr" defTabSz="914400" rtl="0" eaLnBrk="1" fontAlgn="base" latinLnBrk="0" hangingPunct="1"/>
                      <a:r>
                        <a:rPr lang="en-US" sz="2000" b="0" i="0" kern="1200" dirty="0">
                          <a:solidFill>
                            <a:srgbClr val="000000"/>
                          </a:solidFill>
                          <a:effectLst/>
                          <a:latin typeface="+mn-lt"/>
                          <a:ea typeface="+mn-ea"/>
                          <a:cs typeface="+mn-cs"/>
                        </a:rPr>
                        <a:t>V​</a:t>
                      </a:r>
                    </a:p>
                  </a:txBody>
                  <a:tcPr marL="66944" marR="66944" marT="33472" marB="33472" anchor="ctr"/>
                </a:tc>
                <a:tc>
                  <a:txBody>
                    <a:bodyPr/>
                    <a:lstStyle/>
                    <a:p>
                      <a:pPr algn="ctr" fontAlgn="base"/>
                      <a:r>
                        <a:rPr lang="en-US" sz="2000" b="0" i="0" dirty="0">
                          <a:solidFill>
                            <a:srgbClr val="000000"/>
                          </a:solidFill>
                          <a:effectLst/>
                        </a:rPr>
                        <a:t>V</a:t>
                      </a:r>
                    </a:p>
                  </a:txBody>
                  <a:tcPr marL="66944" marR="66944" marT="33472" marB="33472" anchor="ctr"/>
                </a:tc>
                <a:tc>
                  <a:txBody>
                    <a:bodyPr/>
                    <a:lstStyle/>
                    <a:p>
                      <a:pPr algn="ctr" fontAlgn="base"/>
                      <a:r>
                        <a:rPr lang="en-US" sz="2000" b="0" i="0" dirty="0">
                          <a:solidFill>
                            <a:srgbClr val="000000"/>
                          </a:solidFill>
                          <a:effectLst/>
                          <a:latin typeface="Calibri" panose="020F0502020204030204" pitchFamily="34" charset="0"/>
                        </a:rPr>
                        <a:t>V​</a:t>
                      </a:r>
                      <a:endParaRPr lang="en-US" sz="2000" b="0" i="0" dirty="0">
                        <a:solidFill>
                          <a:srgbClr val="000000"/>
                        </a:solidFill>
                        <a:effectLst/>
                      </a:endParaRPr>
                    </a:p>
                  </a:txBody>
                  <a:tcPr marL="66944" marR="66944" marT="33472" marB="33472" anchor="ctr"/>
                </a:tc>
                <a:tc>
                  <a:txBody>
                    <a:bodyPr/>
                    <a:lstStyle/>
                    <a:p>
                      <a:pPr algn="ctr" fontAlgn="auto"/>
                      <a:r>
                        <a:rPr lang="en-US" sz="2000" b="0" i="0" dirty="0">
                          <a:solidFill>
                            <a:srgbClr val="000000"/>
                          </a:solidFill>
                          <a:effectLst/>
                          <a:latin typeface="Calibri" panose="020F0502020204030204" pitchFamily="34" charset="0"/>
                        </a:rPr>
                        <a:t>​</a:t>
                      </a:r>
                    </a:p>
                  </a:txBody>
                  <a:tcPr marL="66944" marR="66944" marT="33472" marB="33472" anchor="ctr"/>
                </a:tc>
                <a:tc>
                  <a:txBody>
                    <a:bodyPr/>
                    <a:lstStyle/>
                    <a:p>
                      <a:pPr algn="ctr" fontAlgn="base"/>
                      <a:r>
                        <a:rPr lang="en-US" sz="2000" b="0" i="0" dirty="0">
                          <a:solidFill>
                            <a:srgbClr val="000000"/>
                          </a:solidFill>
                          <a:effectLst/>
                          <a:latin typeface="Calibri" panose="020F0502020204030204" pitchFamily="34" charset="0"/>
                        </a:rPr>
                        <a:t>Avg.​</a:t>
                      </a:r>
                      <a:endParaRPr lang="en-US" sz="2000" b="0" i="0" dirty="0">
                        <a:solidFill>
                          <a:srgbClr val="000000"/>
                        </a:solidFill>
                        <a:effectLst/>
                      </a:endParaRPr>
                    </a:p>
                  </a:txBody>
                  <a:tcPr marL="66944" marR="66944" marT="33472" marB="33472" anchor="ctr"/>
                </a:tc>
                <a:tc>
                  <a:txBody>
                    <a:bodyPr/>
                    <a:lstStyle/>
                    <a:p>
                      <a:pPr algn="ctr" fontAlgn="base"/>
                      <a:r>
                        <a:rPr lang="en-US" sz="2000" b="1" i="0" dirty="0">
                          <a:solidFill>
                            <a:srgbClr val="C00000"/>
                          </a:solidFill>
                          <a:effectLst/>
                          <a:latin typeface="Calibri" panose="020F0502020204030204" pitchFamily="34" charset="0"/>
                        </a:rPr>
                        <a:t>0. 60577</a:t>
                      </a:r>
                      <a:endParaRPr lang="en-US" sz="2000" b="0" i="0" dirty="0">
                        <a:solidFill>
                          <a:srgbClr val="C00000"/>
                        </a:solidFill>
                        <a:effectLst/>
                      </a:endParaRPr>
                    </a:p>
                  </a:txBody>
                  <a:tcPr marL="66944" marR="66944" marT="33472" marB="33472" anchor="ctr"/>
                </a:tc>
                <a:tc>
                  <a:txBody>
                    <a:bodyPr/>
                    <a:lstStyle/>
                    <a:p>
                      <a:pPr algn="ctr" fontAlgn="base"/>
                      <a:r>
                        <a:rPr lang="en-US" sz="2000" b="1" i="0" dirty="0">
                          <a:solidFill>
                            <a:srgbClr val="C00000"/>
                          </a:solidFill>
                          <a:effectLst/>
                          <a:latin typeface="Calibri" panose="020F0502020204030204" pitchFamily="34" charset="0"/>
                        </a:rPr>
                        <a:t>0.​96815</a:t>
                      </a:r>
                      <a:endParaRPr lang="en-US" sz="2000" b="1" i="0" dirty="0">
                        <a:solidFill>
                          <a:srgbClr val="C00000"/>
                        </a:solidFill>
                        <a:effectLst/>
                      </a:endParaRPr>
                    </a:p>
                  </a:txBody>
                  <a:tcPr marL="66944" marR="66944" marT="33472" marB="33472" anchor="ctr"/>
                </a:tc>
                <a:tc>
                  <a:txBody>
                    <a:bodyPr/>
                    <a:lstStyle/>
                    <a:p>
                      <a:pPr algn="ctr" fontAlgn="base"/>
                      <a:r>
                        <a:rPr lang="en-US" sz="2000" b="1" i="0" dirty="0">
                          <a:solidFill>
                            <a:srgbClr val="C00000"/>
                          </a:solidFill>
                          <a:effectLst/>
                          <a:latin typeface="Calibri" panose="020F0502020204030204" pitchFamily="34" charset="0"/>
                        </a:rPr>
                        <a:t>0.46147</a:t>
                      </a:r>
                      <a:endParaRPr lang="en-US" sz="2000" b="0" i="0" dirty="0">
                        <a:solidFill>
                          <a:srgbClr val="C00000"/>
                        </a:solidFill>
                        <a:effectLst/>
                      </a:endParaRPr>
                    </a:p>
                  </a:txBody>
                  <a:tcPr marL="66944" marR="66944" marT="33472" marB="33472" anchor="ctr"/>
                </a:tc>
                <a:extLst>
                  <a:ext uri="{0D108BD9-81ED-4DB2-BD59-A6C34878D82A}">
                    <a16:rowId xmlns:a16="http://schemas.microsoft.com/office/drawing/2014/main" val="1304022655"/>
                  </a:ext>
                </a:extLst>
              </a:tr>
              <a:tr h="468792">
                <a:tc>
                  <a:txBody>
                    <a:bodyPr/>
                    <a:lstStyle/>
                    <a:p>
                      <a:pPr algn="ctr" fontAlgn="base"/>
                      <a:r>
                        <a:rPr lang="en-US" sz="2000" b="0" i="0" dirty="0">
                          <a:solidFill>
                            <a:srgbClr val="000000"/>
                          </a:solidFill>
                          <a:effectLst/>
                          <a:latin typeface="Calibri" panose="020F0502020204030204" pitchFamily="34" charset="0"/>
                        </a:rPr>
                        <a:t>V​</a:t>
                      </a:r>
                      <a:endParaRPr lang="en-US" sz="2000" b="0" i="0" dirty="0">
                        <a:solidFill>
                          <a:srgbClr val="000000"/>
                        </a:solidFill>
                        <a:effectLst/>
                      </a:endParaRPr>
                    </a:p>
                  </a:txBody>
                  <a:tcPr marL="66944" marR="66944" marT="33472" marB="33472" anchor="ctr"/>
                </a:tc>
                <a:tc>
                  <a:txBody>
                    <a:bodyPr/>
                    <a:lstStyle/>
                    <a:p>
                      <a:pPr algn="ctr" fontAlgn="base"/>
                      <a:r>
                        <a:rPr lang="en-US" sz="2000" b="0" i="0" dirty="0">
                          <a:solidFill>
                            <a:srgbClr val="000000"/>
                          </a:solidFill>
                          <a:effectLst/>
                        </a:rPr>
                        <a:t>V</a:t>
                      </a:r>
                    </a:p>
                  </a:txBody>
                  <a:tcPr marL="66944" marR="66944" marT="33472" marB="33472" anchor="ctr"/>
                </a:tc>
                <a:tc>
                  <a:txBody>
                    <a:bodyPr/>
                    <a:lstStyle/>
                    <a:p>
                      <a:pPr marL="0" algn="ctr" defTabSz="914400" rtl="0" eaLnBrk="1" fontAlgn="base" latinLnBrk="0" hangingPunct="1"/>
                      <a:r>
                        <a:rPr lang="en-US" sz="2000" b="0" i="0" kern="1200" dirty="0">
                          <a:solidFill>
                            <a:srgbClr val="000000"/>
                          </a:solidFill>
                          <a:effectLst/>
                          <a:latin typeface="+mn-lt"/>
                          <a:ea typeface="+mn-ea"/>
                          <a:cs typeface="+mn-cs"/>
                        </a:rPr>
                        <a:t>V​</a:t>
                      </a:r>
                    </a:p>
                  </a:txBody>
                  <a:tcPr marL="66944" marR="66944" marT="33472" marB="33472" anchor="ctr"/>
                </a:tc>
                <a:tc>
                  <a:txBody>
                    <a:bodyPr/>
                    <a:lstStyle/>
                    <a:p>
                      <a:pPr algn="ctr" fontAlgn="base"/>
                      <a:r>
                        <a:rPr lang="en-US" sz="2000" b="0" i="0" dirty="0">
                          <a:solidFill>
                            <a:srgbClr val="000000"/>
                          </a:solidFill>
                          <a:effectLst/>
                        </a:rPr>
                        <a:t>V</a:t>
                      </a:r>
                    </a:p>
                  </a:txBody>
                  <a:tcPr marL="66944" marR="66944" marT="33472" marB="33472" anchor="ctr"/>
                </a:tc>
                <a:tc>
                  <a:txBody>
                    <a:bodyPr/>
                    <a:lstStyle/>
                    <a:p>
                      <a:pPr algn="ctr" fontAlgn="base"/>
                      <a:r>
                        <a:rPr lang="en-US" sz="2000" b="0" i="0" dirty="0">
                          <a:solidFill>
                            <a:srgbClr val="000000"/>
                          </a:solidFill>
                          <a:effectLst/>
                          <a:latin typeface="Calibri" panose="020F0502020204030204" pitchFamily="34" charset="0"/>
                        </a:rPr>
                        <a:t>V​</a:t>
                      </a:r>
                      <a:endParaRPr lang="en-US" sz="2000" b="0" i="0" dirty="0">
                        <a:solidFill>
                          <a:srgbClr val="000000"/>
                        </a:solidFill>
                        <a:effectLst/>
                      </a:endParaRPr>
                    </a:p>
                  </a:txBody>
                  <a:tcPr marL="66944" marR="66944" marT="33472" marB="33472" anchor="ctr"/>
                </a:tc>
                <a:tc>
                  <a:txBody>
                    <a:bodyPr/>
                    <a:lstStyle/>
                    <a:p>
                      <a:pPr algn="ctr" fontAlgn="auto"/>
                      <a:r>
                        <a:rPr lang="en-US" sz="2000" b="0" i="0" dirty="0">
                          <a:solidFill>
                            <a:srgbClr val="000000"/>
                          </a:solidFill>
                          <a:effectLst/>
                          <a:latin typeface="Calibri" panose="020F0502020204030204" pitchFamily="34" charset="0"/>
                        </a:rPr>
                        <a:t>​</a:t>
                      </a:r>
                    </a:p>
                  </a:txBody>
                  <a:tcPr marL="66944" marR="66944" marT="33472" marB="33472" anchor="ctr"/>
                </a:tc>
                <a:tc>
                  <a:txBody>
                    <a:bodyPr/>
                    <a:lstStyle/>
                    <a:p>
                      <a:pPr algn="ctr" fontAlgn="base"/>
                      <a:r>
                        <a:rPr lang="en-US" sz="2000" b="0" i="0" u="none" strike="noStrike" dirty="0">
                          <a:solidFill>
                            <a:srgbClr val="000000"/>
                          </a:solidFill>
                          <a:effectLst/>
                          <a:latin typeface="Calibri" panose="020F0502020204030204" pitchFamily="34" charset="0"/>
                        </a:rPr>
                        <a:t>Max.</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66944" marR="66944" marT="33472" marB="33472" anchor="ctr"/>
                </a:tc>
                <a:tc>
                  <a:txBody>
                    <a:bodyPr/>
                    <a:lstStyle/>
                    <a:p>
                      <a:pPr algn="ctr" fontAlgn="base"/>
                      <a:r>
                        <a:rPr lang="en-US" sz="2000" b="0" i="0" u="none" strike="noStrike" dirty="0">
                          <a:solidFill>
                            <a:srgbClr val="000000"/>
                          </a:solidFill>
                          <a:effectLst/>
                          <a:latin typeface="Calibri" panose="020F0502020204030204" pitchFamily="34" charset="0"/>
                        </a:rPr>
                        <a:t>0.56977</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66944" marR="66944" marT="33472" marB="33472" anchor="ctr"/>
                </a:tc>
                <a:tc>
                  <a:txBody>
                    <a:bodyPr/>
                    <a:lstStyle/>
                    <a:p>
                      <a:pPr algn="ctr" fontAlgn="base"/>
                      <a:r>
                        <a:rPr lang="en-US" sz="2000" b="0" i="0" u="none" strike="noStrike" dirty="0">
                          <a:solidFill>
                            <a:srgbClr val="000000"/>
                          </a:solidFill>
                          <a:effectLst/>
                          <a:latin typeface="Calibri" panose="020F0502020204030204" pitchFamily="34" charset="0"/>
                        </a:rPr>
                        <a:t>0.95973</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66944" marR="66944" marT="33472" marB="33472" anchor="ctr"/>
                </a:tc>
                <a:tc>
                  <a:txBody>
                    <a:bodyPr/>
                    <a:lstStyle/>
                    <a:p>
                      <a:pPr algn="ctr" fontAlgn="base"/>
                      <a:r>
                        <a:rPr lang="en-US" sz="2000" b="0" i="0" u="none" strike="noStrike" dirty="0">
                          <a:solidFill>
                            <a:srgbClr val="000000"/>
                          </a:solidFill>
                          <a:effectLst/>
                          <a:latin typeface="Calibri" panose="020F0502020204030204" pitchFamily="34" charset="0"/>
                        </a:rPr>
                        <a:t>0.44437</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66944" marR="66944" marT="33472" marB="33472" anchor="ctr"/>
                </a:tc>
                <a:extLst>
                  <a:ext uri="{0D108BD9-81ED-4DB2-BD59-A6C34878D82A}">
                    <a16:rowId xmlns:a16="http://schemas.microsoft.com/office/drawing/2014/main" val="4130459975"/>
                  </a:ext>
                </a:extLst>
              </a:tr>
            </a:tbl>
          </a:graphicData>
        </a:graphic>
      </p:graphicFrame>
      <p:sp>
        <p:nvSpPr>
          <p:cNvPr id="3" name="TextBox 2">
            <a:extLst>
              <a:ext uri="{FF2B5EF4-FFF2-40B4-BE49-F238E27FC236}">
                <a16:creationId xmlns:a16="http://schemas.microsoft.com/office/drawing/2014/main" id="{B0C3AF89-01B4-4488-AC21-947BF47E58B0}"/>
              </a:ext>
            </a:extLst>
          </p:cNvPr>
          <p:cNvSpPr txBox="1"/>
          <p:nvPr/>
        </p:nvSpPr>
        <p:spPr>
          <a:xfrm>
            <a:off x="0" y="6396901"/>
            <a:ext cx="3333926" cy="369332"/>
          </a:xfrm>
          <a:prstGeom prst="rect">
            <a:avLst/>
          </a:prstGeom>
          <a:noFill/>
        </p:spPr>
        <p:txBody>
          <a:bodyPr wrap="none" rtlCol="0">
            <a:spAutoFit/>
          </a:bodyPr>
          <a:lstStyle/>
          <a:p>
            <a:r>
              <a:rPr lang="en-US" dirty="0"/>
              <a:t>GCS: Gated Cross Skip connection</a:t>
            </a:r>
            <a:endParaRPr lang="LID4096" dirty="0"/>
          </a:p>
        </p:txBody>
      </p:sp>
    </p:spTree>
    <p:extLst>
      <p:ext uri="{BB962C8B-B14F-4D97-AF65-F5344CB8AC3E}">
        <p14:creationId xmlns:p14="http://schemas.microsoft.com/office/powerpoint/2010/main" val="3436259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49683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Experimental Results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7362913"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Comparison with other methods</a:t>
            </a:r>
            <a:endParaRPr kumimoji="1" lang="zh-TW" altLang="en-US" sz="4000" dirty="0">
              <a:latin typeface="Calisto MT" panose="0204060305050503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E9954F9A-70D0-E7F3-0A43-4A570732A32F}"/>
              </a:ext>
            </a:extLst>
          </p:cNvPr>
          <p:cNvSpPr>
            <a:spLocks noGrp="1"/>
          </p:cNvSpPr>
          <p:nvPr>
            <p:ph type="sldNum" sz="quarter" idx="12"/>
          </p:nvPr>
        </p:nvSpPr>
        <p:spPr/>
        <p:txBody>
          <a:bodyPr/>
          <a:lstStyle/>
          <a:p>
            <a:fld id="{9A9354D6-262D-7940-B9DF-ED0362076AA6}" type="slidenum">
              <a:rPr kumimoji="1" lang="zh-TW" altLang="en-US" smtClean="0"/>
              <a:pPr/>
              <a:t>43</a:t>
            </a:fld>
            <a:endParaRPr kumimoji="1" lang="zh-TW" altLang="en-US" dirty="0"/>
          </a:p>
        </p:txBody>
      </p:sp>
      <p:graphicFrame>
        <p:nvGraphicFramePr>
          <p:cNvPr id="11" name="Table 10">
            <a:extLst>
              <a:ext uri="{FF2B5EF4-FFF2-40B4-BE49-F238E27FC236}">
                <a16:creationId xmlns:a16="http://schemas.microsoft.com/office/drawing/2014/main" id="{7D59526A-D409-4771-9E03-951696FDCCDD}"/>
              </a:ext>
            </a:extLst>
          </p:cNvPr>
          <p:cNvGraphicFramePr>
            <a:graphicFrameLocks noGrp="1"/>
          </p:cNvGraphicFramePr>
          <p:nvPr>
            <p:extLst>
              <p:ext uri="{D42A27DB-BD31-4B8C-83A1-F6EECF244321}">
                <p14:modId xmlns:p14="http://schemas.microsoft.com/office/powerpoint/2010/main" val="2330330251"/>
              </p:ext>
            </p:extLst>
          </p:nvPr>
        </p:nvGraphicFramePr>
        <p:xfrm>
          <a:off x="683978" y="1475519"/>
          <a:ext cx="10641105" cy="4769361"/>
        </p:xfrm>
        <a:graphic>
          <a:graphicData uri="http://schemas.openxmlformats.org/drawingml/2006/table">
            <a:tbl>
              <a:tblPr/>
              <a:tblGrid>
                <a:gridCol w="3968409">
                  <a:extLst>
                    <a:ext uri="{9D8B030D-6E8A-4147-A177-3AD203B41FA5}">
                      <a16:colId xmlns:a16="http://schemas.microsoft.com/office/drawing/2014/main" val="3209201831"/>
                    </a:ext>
                  </a:extLst>
                </a:gridCol>
                <a:gridCol w="2224232">
                  <a:extLst>
                    <a:ext uri="{9D8B030D-6E8A-4147-A177-3AD203B41FA5}">
                      <a16:colId xmlns:a16="http://schemas.microsoft.com/office/drawing/2014/main" val="3307034745"/>
                    </a:ext>
                  </a:extLst>
                </a:gridCol>
                <a:gridCol w="2224232">
                  <a:extLst>
                    <a:ext uri="{9D8B030D-6E8A-4147-A177-3AD203B41FA5}">
                      <a16:colId xmlns:a16="http://schemas.microsoft.com/office/drawing/2014/main" val="1891939204"/>
                    </a:ext>
                  </a:extLst>
                </a:gridCol>
                <a:gridCol w="2224232">
                  <a:extLst>
                    <a:ext uri="{9D8B030D-6E8A-4147-A177-3AD203B41FA5}">
                      <a16:colId xmlns:a16="http://schemas.microsoft.com/office/drawing/2014/main" val="4285374761"/>
                    </a:ext>
                  </a:extLst>
                </a:gridCol>
              </a:tblGrid>
              <a:tr h="529929">
                <a:tc>
                  <a:txBody>
                    <a:bodyPr/>
                    <a:lstStyle/>
                    <a:p>
                      <a:pPr algn="ctr" fontAlgn="base"/>
                      <a:r>
                        <a:rPr lang="en-US" sz="2000" b="1" i="0">
                          <a:solidFill>
                            <a:srgbClr val="FFFFFF"/>
                          </a:solidFill>
                          <a:effectLst/>
                          <a:latin typeface="Calibri" panose="020F0502020204030204" pitchFamily="34" charset="0"/>
                        </a:rPr>
                        <a:t>Model​</a:t>
                      </a:r>
                      <a:endParaRPr lang="en-US" sz="2000" b="1" i="0">
                        <a:solidFill>
                          <a:srgbClr val="FFFFFF"/>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2000" b="1" i="0" dirty="0">
                          <a:solidFill>
                            <a:srgbClr val="FFFFFF"/>
                          </a:solidFill>
                          <a:effectLst/>
                          <a:latin typeface="Calibri" panose="020F0502020204030204" pitchFamily="34" charset="0"/>
                        </a:rPr>
                        <a:t>DICE​</a:t>
                      </a:r>
                      <a:endParaRPr lang="en-US" sz="2000" b="1" i="0" dirty="0">
                        <a:solidFill>
                          <a:srgbClr val="FFFFFF"/>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2000" b="1" i="0">
                          <a:solidFill>
                            <a:srgbClr val="FFFFFF"/>
                          </a:solidFill>
                          <a:effectLst/>
                          <a:latin typeface="Calibri" panose="020F0502020204030204" pitchFamily="34" charset="0"/>
                        </a:rPr>
                        <a:t>AUROC​</a:t>
                      </a:r>
                      <a:endParaRPr lang="en-US" sz="2000" b="1" i="0">
                        <a:solidFill>
                          <a:srgbClr val="FFFFFF"/>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2000" b="1" i="0">
                          <a:solidFill>
                            <a:srgbClr val="FFFFFF"/>
                          </a:solidFill>
                          <a:effectLst/>
                          <a:latin typeface="Calibri" panose="020F0502020204030204" pitchFamily="34" charset="0"/>
                        </a:rPr>
                        <a:t>AUPRC​</a:t>
                      </a:r>
                      <a:endParaRPr lang="en-US" sz="2000" b="1" i="0">
                        <a:solidFill>
                          <a:srgbClr val="FFFFFF"/>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920581144"/>
                  </a:ext>
                </a:extLst>
              </a:tr>
              <a:tr h="529929">
                <a:tc>
                  <a:txBody>
                    <a:bodyPr/>
                    <a:lstStyle/>
                    <a:p>
                      <a:pPr algn="ctr" fontAlgn="base"/>
                      <a:r>
                        <a:rPr lang="en-US" sz="2000" b="0" i="0" u="none" strike="noStrike">
                          <a:solidFill>
                            <a:srgbClr val="000000"/>
                          </a:solidFill>
                          <a:effectLst/>
                          <a:latin typeface="Calibri" panose="020F0502020204030204" pitchFamily="34" charset="0"/>
                        </a:rPr>
                        <a:t>AnoDDPM (2022)</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2000" b="0" i="0" u="none" strike="noStrike" dirty="0">
                          <a:solidFill>
                            <a:srgbClr val="000000"/>
                          </a:solidFill>
                          <a:effectLst/>
                          <a:latin typeface="Calibri" panose="020F0502020204030204" pitchFamily="34" charset="0"/>
                        </a:rPr>
                        <a:t>0.23627</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2000" b="0" i="0" u="none" strike="noStrike" dirty="0">
                          <a:solidFill>
                            <a:srgbClr val="000000"/>
                          </a:solidFill>
                          <a:effectLst/>
                          <a:latin typeface="Calibri" panose="020F0502020204030204" pitchFamily="34" charset="0"/>
                        </a:rPr>
                        <a:t>0.9188</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auto"/>
                      <a:r>
                        <a:rPr lang="en-US" sz="2000" b="0" i="0" u="none" strike="noStrike" dirty="0">
                          <a:solidFill>
                            <a:srgbClr val="000000"/>
                          </a:solidFill>
                          <a:effectLst/>
                          <a:latin typeface="Calibri" panose="020F0502020204030204" pitchFamily="34" charset="0"/>
                        </a:rPr>
                        <a:t>0.3557</a:t>
                      </a: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94529130"/>
                  </a:ext>
                </a:extLst>
              </a:tr>
              <a:tr h="529929">
                <a:tc>
                  <a:txBody>
                    <a:bodyPr/>
                    <a:lstStyle/>
                    <a:p>
                      <a:pPr algn="ctr" fontAlgn="base"/>
                      <a:r>
                        <a:rPr lang="en-US" sz="2000" b="0" i="0" u="none" strike="noStrike" dirty="0">
                          <a:solidFill>
                            <a:srgbClr val="000000"/>
                          </a:solidFill>
                          <a:effectLst/>
                          <a:latin typeface="Calibri" panose="020F0502020204030204" pitchFamily="34" charset="0"/>
                        </a:rPr>
                        <a:t>VAE (restoration) (2018-2021)</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2000" b="0" i="0" u="none" strike="noStrike">
                          <a:solidFill>
                            <a:srgbClr val="000000"/>
                          </a:solidFill>
                          <a:effectLst/>
                          <a:latin typeface="Calibri" panose="020F0502020204030204" pitchFamily="34" charset="0"/>
                        </a:rPr>
                        <a:t>0.34901</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2000" b="0" i="0" u="none" strike="noStrike" dirty="0">
                          <a:solidFill>
                            <a:srgbClr val="000000"/>
                          </a:solidFill>
                          <a:effectLst/>
                          <a:latin typeface="Calibri" panose="020F0502020204030204" pitchFamily="34" charset="0"/>
                        </a:rPr>
                        <a:t>0.9446</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2000" b="0" i="0" u="none" strike="noStrike">
                          <a:solidFill>
                            <a:srgbClr val="000000"/>
                          </a:solidFill>
                          <a:effectLst/>
                          <a:latin typeface="Calibri" panose="020F0502020204030204" pitchFamily="34" charset="0"/>
                        </a:rPr>
                        <a:t>0.2995</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82535782"/>
                  </a:ext>
                </a:extLst>
              </a:tr>
              <a:tr h="529929">
                <a:tc>
                  <a:txBody>
                    <a:bodyPr/>
                    <a:lstStyle/>
                    <a:p>
                      <a:pPr algn="ctr" fontAlgn="base"/>
                      <a:r>
                        <a:rPr lang="en-US" sz="2000" b="0" i="0" u="none" strike="noStrike" dirty="0">
                          <a:solidFill>
                            <a:srgbClr val="000000"/>
                          </a:solidFill>
                          <a:effectLst/>
                          <a:latin typeface="Calibri" panose="020F0502020204030204" pitchFamily="34" charset="0"/>
                        </a:rPr>
                        <a:t>F-</a:t>
                      </a:r>
                      <a:r>
                        <a:rPr lang="en-US" sz="2000" b="0" i="0" u="none" strike="noStrike" dirty="0" err="1">
                          <a:solidFill>
                            <a:srgbClr val="000000"/>
                          </a:solidFill>
                          <a:effectLst/>
                          <a:latin typeface="Calibri" panose="020F0502020204030204" pitchFamily="34" charset="0"/>
                        </a:rPr>
                        <a:t>Anogan</a:t>
                      </a:r>
                      <a:r>
                        <a:rPr lang="en-US" sz="2000" b="0" i="0" u="none" strike="noStrike" dirty="0">
                          <a:solidFill>
                            <a:srgbClr val="000000"/>
                          </a:solidFill>
                          <a:effectLst/>
                          <a:latin typeface="Calibri" panose="020F0502020204030204" pitchFamily="34" charset="0"/>
                        </a:rPr>
                        <a:t> (2018-2021)</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2000" b="0" i="0" u="none" strike="noStrike">
                          <a:solidFill>
                            <a:srgbClr val="000000"/>
                          </a:solidFill>
                          <a:effectLst/>
                          <a:latin typeface="Calibri" panose="020F0502020204030204" pitchFamily="34" charset="0"/>
                        </a:rPr>
                        <a:t>0.29713</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2000" b="0" i="0" u="none" strike="noStrike" dirty="0">
                          <a:solidFill>
                            <a:srgbClr val="000000"/>
                          </a:solidFill>
                          <a:effectLst/>
                          <a:latin typeface="Calibri" panose="020F0502020204030204" pitchFamily="34" charset="0"/>
                        </a:rPr>
                        <a:t>0.94614</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2000" b="0" i="0" u="none" strike="noStrike">
                          <a:solidFill>
                            <a:srgbClr val="000000"/>
                          </a:solidFill>
                          <a:effectLst/>
                          <a:latin typeface="Calibri" panose="020F0502020204030204" pitchFamily="34" charset="0"/>
                        </a:rPr>
                        <a:t>0.27957</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278929422"/>
                  </a:ext>
                </a:extLst>
              </a:tr>
              <a:tr h="529929">
                <a:tc>
                  <a:txBody>
                    <a:bodyPr/>
                    <a:lstStyle/>
                    <a:p>
                      <a:pPr algn="ctr" fontAlgn="base"/>
                      <a:r>
                        <a:rPr lang="en-US" sz="2000" b="0" i="0" u="none" strike="noStrike">
                          <a:solidFill>
                            <a:srgbClr val="000000"/>
                          </a:solidFill>
                          <a:effectLst/>
                          <a:latin typeface="Calibri" panose="020F0502020204030204" pitchFamily="34" charset="0"/>
                        </a:rPr>
                        <a:t>ASC-Net (2021)</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E9EBF5"/>
                    </a:solidFill>
                  </a:tcPr>
                </a:tc>
                <a:tc>
                  <a:txBody>
                    <a:bodyPr/>
                    <a:lstStyle/>
                    <a:p>
                      <a:pPr algn="ctr" fontAlgn="base"/>
                      <a:r>
                        <a:rPr lang="en-US" sz="2000" b="0" i="0" u="none" strike="noStrike">
                          <a:solidFill>
                            <a:srgbClr val="000000"/>
                          </a:solidFill>
                          <a:effectLst/>
                          <a:latin typeface="Calibri" panose="020F0502020204030204" pitchFamily="34" charset="0"/>
                        </a:rPr>
                        <a:t>0.38178</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E9EBF5"/>
                    </a:solidFill>
                  </a:tcPr>
                </a:tc>
                <a:tc>
                  <a:txBody>
                    <a:bodyPr/>
                    <a:lstStyle/>
                    <a:p>
                      <a:pPr algn="ctr" fontAlgn="base"/>
                      <a:r>
                        <a:rPr lang="en-US" sz="2000" b="0" i="0" u="none" strike="noStrike" dirty="0">
                          <a:solidFill>
                            <a:srgbClr val="000000"/>
                          </a:solidFill>
                          <a:effectLst/>
                          <a:latin typeface="Calibri" panose="020F0502020204030204" pitchFamily="34" charset="0"/>
                        </a:rPr>
                        <a:t>0.96502</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E9EBF5"/>
                    </a:solidFill>
                  </a:tcPr>
                </a:tc>
                <a:tc>
                  <a:txBody>
                    <a:bodyPr/>
                    <a:lstStyle/>
                    <a:p>
                      <a:pPr algn="ctr" fontAlgn="base"/>
                      <a:r>
                        <a:rPr lang="en-US" sz="2000" b="0" i="0" u="none" strike="noStrike">
                          <a:solidFill>
                            <a:srgbClr val="000000"/>
                          </a:solidFill>
                          <a:effectLst/>
                          <a:latin typeface="Calibri" panose="020F0502020204030204" pitchFamily="34" charset="0"/>
                        </a:rPr>
                        <a:t>0.3644</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329245888"/>
                  </a:ext>
                </a:extLst>
              </a:tr>
              <a:tr h="529929">
                <a:tc>
                  <a:txBody>
                    <a:bodyPr/>
                    <a:lstStyle/>
                    <a:p>
                      <a:pPr algn="ctr" fontAlgn="base"/>
                      <a:r>
                        <a:rPr lang="fr-FR" sz="2000" b="0" i="0" u="none" strike="noStrike">
                          <a:solidFill>
                            <a:srgbClr val="000000"/>
                          </a:solidFill>
                          <a:effectLst/>
                          <a:latin typeface="Calibri" panose="020F0502020204030204" pitchFamily="34" charset="0"/>
                        </a:rPr>
                        <a:t>DAE (2022) (w/ simplex noise)</a:t>
                      </a:r>
                      <a:r>
                        <a:rPr lang="fr-FR" sz="2000" b="0" i="0">
                          <a:solidFill>
                            <a:srgbClr val="000000"/>
                          </a:solidFill>
                          <a:effectLst/>
                          <a:latin typeface="Calibri" panose="020F0502020204030204" pitchFamily="34" charset="0"/>
                        </a:rPr>
                        <a:t>​</a:t>
                      </a:r>
                      <a:endParaRPr lang="fr-FR" sz="2000" b="0" i="0">
                        <a:solidFill>
                          <a:srgbClr val="000000"/>
                        </a:solidFill>
                        <a:effectLst/>
                      </a:endParaRPr>
                    </a:p>
                  </a:txBody>
                  <a:tcPr marL="79476" marR="79476" marT="39738" marB="39738" anchor="ctr">
                    <a:lnL w="7818" cap="flat" cmpd="sng" algn="ctr">
                      <a:solidFill>
                        <a:srgbClr val="000000"/>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5E0B4"/>
                    </a:solidFill>
                  </a:tcPr>
                </a:tc>
                <a:tc>
                  <a:txBody>
                    <a:bodyPr/>
                    <a:lstStyle/>
                    <a:p>
                      <a:pPr algn="ctr" fontAlgn="base"/>
                      <a:r>
                        <a:rPr lang="en-US" sz="2000" b="0" i="0" u="none" strike="noStrike">
                          <a:solidFill>
                            <a:srgbClr val="000000"/>
                          </a:solidFill>
                          <a:effectLst/>
                          <a:latin typeface="Calibri" panose="020F0502020204030204" pitchFamily="34" charset="0"/>
                        </a:rPr>
                        <a:t>0.37376</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5E0B4"/>
                    </a:solidFill>
                  </a:tcPr>
                </a:tc>
                <a:tc>
                  <a:txBody>
                    <a:bodyPr/>
                    <a:lstStyle/>
                    <a:p>
                      <a:pPr algn="ctr" fontAlgn="base"/>
                      <a:r>
                        <a:rPr lang="en-US" sz="2000" b="0" i="0" u="none" strike="noStrike" dirty="0">
                          <a:solidFill>
                            <a:srgbClr val="000000"/>
                          </a:solidFill>
                          <a:effectLst/>
                          <a:latin typeface="Calibri" panose="020F0502020204030204" pitchFamily="34" charset="0"/>
                        </a:rPr>
                        <a:t>0.94653</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5E0B4"/>
                    </a:solidFill>
                  </a:tcPr>
                </a:tc>
                <a:tc>
                  <a:txBody>
                    <a:bodyPr/>
                    <a:lstStyle/>
                    <a:p>
                      <a:pPr algn="ctr" fontAlgn="base"/>
                      <a:r>
                        <a:rPr lang="en-US" sz="2000" b="0" i="0" u="none" strike="noStrike">
                          <a:solidFill>
                            <a:srgbClr val="000000"/>
                          </a:solidFill>
                          <a:effectLst/>
                          <a:latin typeface="Calibri" panose="020F0502020204030204" pitchFamily="34" charset="0"/>
                        </a:rPr>
                        <a:t>0.32926</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000000"/>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5E0B4"/>
                    </a:solidFill>
                  </a:tcPr>
                </a:tc>
                <a:extLst>
                  <a:ext uri="{0D108BD9-81ED-4DB2-BD59-A6C34878D82A}">
                    <a16:rowId xmlns:a16="http://schemas.microsoft.com/office/drawing/2014/main" val="4125893374"/>
                  </a:ext>
                </a:extLst>
              </a:tr>
              <a:tr h="529929">
                <a:tc>
                  <a:txBody>
                    <a:bodyPr/>
                    <a:lstStyle/>
                    <a:p>
                      <a:pPr algn="ctr" fontAlgn="base"/>
                      <a:r>
                        <a:rPr lang="fr-FR" sz="2000" b="0" i="0" u="none" strike="noStrike">
                          <a:solidFill>
                            <a:srgbClr val="000000"/>
                          </a:solidFill>
                          <a:effectLst/>
                          <a:latin typeface="Calibri" panose="020F0502020204030204" pitchFamily="34" charset="0"/>
                        </a:rPr>
                        <a:t>Tri-VAE (ours) (w/ simplex noise)</a:t>
                      </a:r>
                      <a:r>
                        <a:rPr lang="fr-FR" sz="2000" b="0" i="0">
                          <a:solidFill>
                            <a:srgbClr val="000000"/>
                          </a:solidFill>
                          <a:effectLst/>
                          <a:latin typeface="Calibri" panose="020F0502020204030204" pitchFamily="34" charset="0"/>
                        </a:rPr>
                        <a:t>​</a:t>
                      </a:r>
                      <a:endParaRPr lang="fr-FR" sz="2000" b="0" i="0">
                        <a:solidFill>
                          <a:srgbClr val="000000"/>
                        </a:solidFill>
                        <a:effectLst/>
                      </a:endParaRPr>
                    </a:p>
                  </a:txBody>
                  <a:tcPr marL="79476" marR="79476" marT="39738" marB="39738" anchor="ctr">
                    <a:lnL w="7818" cap="flat" cmpd="sng" algn="ctr">
                      <a:solidFill>
                        <a:srgbClr val="000000"/>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C5E0B4"/>
                    </a:solidFill>
                  </a:tcPr>
                </a:tc>
                <a:tc>
                  <a:txBody>
                    <a:bodyPr/>
                    <a:lstStyle/>
                    <a:p>
                      <a:pPr algn="ctr" fontAlgn="base"/>
                      <a:r>
                        <a:rPr lang="en-US" sz="2000" b="1" i="0" u="none" strike="noStrike">
                          <a:solidFill>
                            <a:srgbClr val="000000"/>
                          </a:solidFill>
                          <a:effectLst/>
                          <a:latin typeface="Calibri" panose="020F0502020204030204" pitchFamily="34" charset="0"/>
                        </a:rPr>
                        <a:t>0.40466</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C5E0B4"/>
                    </a:solidFill>
                  </a:tcPr>
                </a:tc>
                <a:tc>
                  <a:txBody>
                    <a:bodyPr/>
                    <a:lstStyle/>
                    <a:p>
                      <a:pPr algn="ctr" fontAlgn="base"/>
                      <a:r>
                        <a:rPr lang="en-US" sz="2000" b="1" i="0" u="none" strike="noStrike" dirty="0">
                          <a:solidFill>
                            <a:srgbClr val="000000"/>
                          </a:solidFill>
                          <a:effectLst/>
                          <a:latin typeface="Calibri" panose="020F0502020204030204" pitchFamily="34" charset="0"/>
                        </a:rPr>
                        <a:t>0.95904</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C5E0B4"/>
                    </a:solidFill>
                  </a:tcPr>
                </a:tc>
                <a:tc>
                  <a:txBody>
                    <a:bodyPr/>
                    <a:lstStyle/>
                    <a:p>
                      <a:pPr algn="ctr" fontAlgn="base"/>
                      <a:r>
                        <a:rPr lang="en-US" sz="2000" b="1" i="0" u="none" strike="noStrike">
                          <a:solidFill>
                            <a:srgbClr val="000000"/>
                          </a:solidFill>
                          <a:effectLst/>
                          <a:latin typeface="Calibri" panose="020F0502020204030204" pitchFamily="34" charset="0"/>
                        </a:rPr>
                        <a:t>0.39653</a:t>
                      </a:r>
                      <a:r>
                        <a:rPr lang="en-US" sz="2000" b="0" i="0">
                          <a:solidFill>
                            <a:srgbClr val="000000"/>
                          </a:solidFill>
                          <a:effectLst/>
                          <a:latin typeface="Calibri" panose="020F0502020204030204" pitchFamily="34" charset="0"/>
                        </a:rPr>
                        <a:t>​</a:t>
                      </a:r>
                      <a:endParaRPr lang="en-US" sz="2000" b="0" i="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000000"/>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C5E0B4"/>
                    </a:solidFill>
                  </a:tcPr>
                </a:tc>
                <a:extLst>
                  <a:ext uri="{0D108BD9-81ED-4DB2-BD59-A6C34878D82A}">
                    <a16:rowId xmlns:a16="http://schemas.microsoft.com/office/drawing/2014/main" val="3468276551"/>
                  </a:ext>
                </a:extLst>
              </a:tr>
              <a:tr h="529929">
                <a:tc>
                  <a:txBody>
                    <a:bodyPr/>
                    <a:lstStyle/>
                    <a:p>
                      <a:pPr algn="ctr" fontAlgn="base"/>
                      <a:r>
                        <a:rPr lang="fr-FR" sz="2000" b="0" i="0" u="none" strike="noStrike" dirty="0">
                          <a:solidFill>
                            <a:srgbClr val="000000"/>
                          </a:solidFill>
                          <a:effectLst/>
                          <a:latin typeface="Calibri" panose="020F0502020204030204" pitchFamily="34" charset="0"/>
                        </a:rPr>
                        <a:t>DAE (2022) (w/ </a:t>
                      </a:r>
                      <a:r>
                        <a:rPr lang="fr-FR" sz="2000" b="0" i="0" u="none" strike="noStrike" dirty="0" err="1">
                          <a:solidFill>
                            <a:srgbClr val="000000"/>
                          </a:solidFill>
                          <a:effectLst/>
                          <a:latin typeface="Calibri" panose="020F0502020204030204" pitchFamily="34" charset="0"/>
                        </a:rPr>
                        <a:t>coarse</a:t>
                      </a:r>
                      <a:r>
                        <a:rPr lang="fr-FR" sz="2000" b="0" i="0" u="none" strike="noStrike" dirty="0">
                          <a:solidFill>
                            <a:srgbClr val="000000"/>
                          </a:solidFill>
                          <a:effectLst/>
                          <a:latin typeface="Calibri" panose="020F0502020204030204" pitchFamily="34" charset="0"/>
                        </a:rPr>
                        <a:t> noise)</a:t>
                      </a:r>
                      <a:r>
                        <a:rPr lang="fr-FR" sz="2000" b="0" i="0" dirty="0">
                          <a:solidFill>
                            <a:srgbClr val="000000"/>
                          </a:solidFill>
                          <a:effectLst/>
                          <a:latin typeface="Calibri" panose="020F0502020204030204" pitchFamily="34" charset="0"/>
                        </a:rPr>
                        <a:t>​</a:t>
                      </a:r>
                      <a:endParaRPr lang="fr-FR" sz="2000" b="0" i="0" dirty="0">
                        <a:solidFill>
                          <a:srgbClr val="000000"/>
                        </a:solidFill>
                        <a:effectLst/>
                      </a:endParaRPr>
                    </a:p>
                  </a:txBody>
                  <a:tcPr marL="79476" marR="79476" marT="39738" marB="39738" anchor="ctr">
                    <a:lnL w="7818" cap="flat" cmpd="sng" algn="ctr">
                      <a:solidFill>
                        <a:srgbClr val="000000"/>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FFE699"/>
                    </a:solidFill>
                  </a:tcPr>
                </a:tc>
                <a:tc>
                  <a:txBody>
                    <a:bodyPr/>
                    <a:lstStyle/>
                    <a:p>
                      <a:pPr algn="ctr" fontAlgn="base"/>
                      <a:r>
                        <a:rPr lang="en-US" sz="2000" b="0" i="0" u="none" strike="noStrike" dirty="0">
                          <a:solidFill>
                            <a:srgbClr val="000000"/>
                          </a:solidFill>
                          <a:effectLst/>
                          <a:latin typeface="Calibri" panose="020F0502020204030204" pitchFamily="34" charset="0"/>
                        </a:rPr>
                        <a:t>0.56874</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FFE699"/>
                    </a:solidFill>
                  </a:tcPr>
                </a:tc>
                <a:tc>
                  <a:txBody>
                    <a:bodyPr/>
                    <a:lstStyle/>
                    <a:p>
                      <a:pPr algn="ctr" fontAlgn="base"/>
                      <a:r>
                        <a:rPr lang="en-US" sz="2000" b="0" i="0" u="none" strike="noStrike" dirty="0">
                          <a:solidFill>
                            <a:srgbClr val="000000"/>
                          </a:solidFill>
                          <a:effectLst/>
                          <a:latin typeface="Calibri" panose="020F0502020204030204" pitchFamily="34" charset="0"/>
                        </a:rPr>
                        <a:t>0.95712</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FFE699"/>
                    </a:solidFill>
                  </a:tcPr>
                </a:tc>
                <a:tc>
                  <a:txBody>
                    <a:bodyPr/>
                    <a:lstStyle/>
                    <a:p>
                      <a:pPr algn="ctr" fontAlgn="base"/>
                      <a:r>
                        <a:rPr lang="en-US" sz="2000" b="0" i="0" u="none" strike="noStrike" dirty="0">
                          <a:solidFill>
                            <a:srgbClr val="000000"/>
                          </a:solidFill>
                          <a:effectLst/>
                          <a:latin typeface="Calibri" panose="020F0502020204030204" pitchFamily="34" charset="0"/>
                        </a:rPr>
                        <a:t>0.43228</a:t>
                      </a:r>
                      <a:r>
                        <a:rPr lang="en-US" sz="2000" b="0" i="0" dirty="0">
                          <a:solidFill>
                            <a:srgbClr val="000000"/>
                          </a:solidFill>
                          <a:effectLst/>
                          <a:latin typeface="Calibri" panose="020F0502020204030204" pitchFamily="34" charset="0"/>
                        </a:rPr>
                        <a:t>​</a:t>
                      </a:r>
                      <a:endParaRPr lang="en-US" sz="2000" b="0" i="0" dirty="0">
                        <a:solidFill>
                          <a:srgbClr val="0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000000"/>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FFE699"/>
                    </a:solidFill>
                  </a:tcPr>
                </a:tc>
                <a:extLst>
                  <a:ext uri="{0D108BD9-81ED-4DB2-BD59-A6C34878D82A}">
                    <a16:rowId xmlns:a16="http://schemas.microsoft.com/office/drawing/2014/main" val="391155668"/>
                  </a:ext>
                </a:extLst>
              </a:tr>
              <a:tr h="529929">
                <a:tc>
                  <a:txBody>
                    <a:bodyPr/>
                    <a:lstStyle/>
                    <a:p>
                      <a:pPr algn="ctr" fontAlgn="base"/>
                      <a:r>
                        <a:rPr lang="fr-FR" sz="2000" b="0" i="0" u="none" strike="noStrike" dirty="0">
                          <a:solidFill>
                            <a:srgbClr val="000000"/>
                          </a:solidFill>
                          <a:effectLst/>
                          <a:latin typeface="Calibri" panose="020F0502020204030204" pitchFamily="34" charset="0"/>
                        </a:rPr>
                        <a:t>Tri-VAE (ours) (w/ </a:t>
                      </a:r>
                      <a:r>
                        <a:rPr lang="fr-FR" sz="2000" b="0" i="0" u="none" strike="noStrike" dirty="0" err="1">
                          <a:solidFill>
                            <a:srgbClr val="000000"/>
                          </a:solidFill>
                          <a:effectLst/>
                          <a:latin typeface="Calibri" panose="020F0502020204030204" pitchFamily="34" charset="0"/>
                        </a:rPr>
                        <a:t>coarse</a:t>
                      </a:r>
                      <a:r>
                        <a:rPr lang="fr-FR" sz="2000" b="0" i="0" u="none" strike="noStrike" dirty="0">
                          <a:solidFill>
                            <a:srgbClr val="000000"/>
                          </a:solidFill>
                          <a:effectLst/>
                          <a:latin typeface="Calibri" panose="020F0502020204030204" pitchFamily="34" charset="0"/>
                        </a:rPr>
                        <a:t> noise)</a:t>
                      </a:r>
                      <a:r>
                        <a:rPr lang="fr-FR" sz="2000" b="0" i="0" dirty="0">
                          <a:solidFill>
                            <a:srgbClr val="000000"/>
                          </a:solidFill>
                          <a:effectLst/>
                          <a:latin typeface="Calibri" panose="020F0502020204030204" pitchFamily="34" charset="0"/>
                        </a:rPr>
                        <a:t>​</a:t>
                      </a:r>
                      <a:endParaRPr lang="fr-FR" sz="2000" b="0" i="0" dirty="0">
                        <a:solidFill>
                          <a:srgbClr val="000000"/>
                        </a:solidFill>
                        <a:effectLst/>
                      </a:endParaRPr>
                    </a:p>
                  </a:txBody>
                  <a:tcPr marL="79476" marR="79476" marT="39738" marB="39738" anchor="ctr">
                    <a:lnL w="7818" cap="flat" cmpd="sng" algn="ctr">
                      <a:solidFill>
                        <a:srgbClr val="000000"/>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FFE699"/>
                    </a:solidFill>
                  </a:tcPr>
                </a:tc>
                <a:tc>
                  <a:txBody>
                    <a:bodyPr/>
                    <a:lstStyle/>
                    <a:p>
                      <a:pPr algn="ctr" fontAlgn="base"/>
                      <a:r>
                        <a:rPr lang="en-US" sz="2000" b="1" i="0" dirty="0">
                          <a:solidFill>
                            <a:srgbClr val="C00000"/>
                          </a:solidFill>
                          <a:effectLst/>
                          <a:latin typeface="Calibri" panose="020F0502020204030204" pitchFamily="34" charset="0"/>
                        </a:rPr>
                        <a:t>0.60577</a:t>
                      </a:r>
                      <a:r>
                        <a:rPr lang="en-US" sz="2000" b="0" i="0" dirty="0">
                          <a:solidFill>
                            <a:srgbClr val="C00000"/>
                          </a:solidFill>
                          <a:effectLst/>
                          <a:latin typeface="Calibri" panose="020F0502020204030204" pitchFamily="34" charset="0"/>
                        </a:rPr>
                        <a:t>​</a:t>
                      </a:r>
                      <a:endParaRPr lang="en-US" sz="2000" b="0" i="0" dirty="0">
                        <a:solidFill>
                          <a:srgbClr val="C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FFE699"/>
                    </a:solidFill>
                  </a:tcPr>
                </a:tc>
                <a:tc>
                  <a:txBody>
                    <a:bodyPr/>
                    <a:lstStyle/>
                    <a:p>
                      <a:pPr algn="ctr" fontAlgn="base"/>
                      <a:r>
                        <a:rPr lang="en-US" sz="2000" b="1" i="0" dirty="0">
                          <a:solidFill>
                            <a:srgbClr val="C00000"/>
                          </a:solidFill>
                          <a:effectLst/>
                          <a:latin typeface="Calibri" panose="020F0502020204030204" pitchFamily="34" charset="0"/>
                        </a:rPr>
                        <a:t>0.96815</a:t>
                      </a:r>
                      <a:r>
                        <a:rPr lang="en-US" sz="2000" b="0" i="0" dirty="0">
                          <a:solidFill>
                            <a:srgbClr val="C00000"/>
                          </a:solidFill>
                          <a:effectLst/>
                          <a:latin typeface="Calibri" panose="020F0502020204030204" pitchFamily="34" charset="0"/>
                        </a:rPr>
                        <a:t>​</a:t>
                      </a:r>
                      <a:endParaRPr lang="en-US" sz="2000" b="0" i="0" dirty="0">
                        <a:solidFill>
                          <a:srgbClr val="C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FFE699"/>
                    </a:solidFill>
                  </a:tcPr>
                </a:tc>
                <a:tc>
                  <a:txBody>
                    <a:bodyPr/>
                    <a:lstStyle/>
                    <a:p>
                      <a:pPr algn="ctr" fontAlgn="base"/>
                      <a:r>
                        <a:rPr lang="en-US" sz="2000" b="1" i="0" dirty="0">
                          <a:solidFill>
                            <a:srgbClr val="C00000"/>
                          </a:solidFill>
                          <a:effectLst/>
                          <a:latin typeface="Calibri" panose="020F0502020204030204" pitchFamily="34" charset="0"/>
                        </a:rPr>
                        <a:t>0.46147</a:t>
                      </a:r>
                      <a:r>
                        <a:rPr lang="en-US" sz="2000" b="0" i="0" dirty="0">
                          <a:solidFill>
                            <a:srgbClr val="C00000"/>
                          </a:solidFill>
                          <a:effectLst/>
                          <a:latin typeface="Calibri" panose="020F0502020204030204" pitchFamily="34" charset="0"/>
                        </a:rPr>
                        <a:t>​</a:t>
                      </a:r>
                      <a:endParaRPr lang="en-US" sz="2000" b="0" i="0" dirty="0">
                        <a:solidFill>
                          <a:srgbClr val="C00000"/>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000000"/>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383647361"/>
                  </a:ext>
                </a:extLst>
              </a:tr>
            </a:tbl>
          </a:graphicData>
        </a:graphic>
      </p:graphicFrame>
    </p:spTree>
    <p:extLst>
      <p:ext uri="{BB962C8B-B14F-4D97-AF65-F5344CB8AC3E}">
        <p14:creationId xmlns:p14="http://schemas.microsoft.com/office/powerpoint/2010/main" val="2028831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5515" y="6739008"/>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49683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Experimental Results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8047716"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Comparison of segmentation results</a:t>
            </a:r>
            <a:endParaRPr kumimoji="1" lang="zh-TW" altLang="en-US" sz="4000" dirty="0">
              <a:latin typeface="Calisto MT" panose="02040603050505030304" pitchFamily="18" charset="0"/>
              <a:cs typeface="Times New Roman" panose="02020603050405020304" pitchFamily="18" charset="0"/>
            </a:endParaRPr>
          </a:p>
        </p:txBody>
      </p:sp>
      <p:sp>
        <p:nvSpPr>
          <p:cNvPr id="116" name="投影片編號版面配置區 115">
            <a:extLst>
              <a:ext uri="{FF2B5EF4-FFF2-40B4-BE49-F238E27FC236}">
                <a16:creationId xmlns:a16="http://schemas.microsoft.com/office/drawing/2014/main" id="{74558FBD-CA88-2447-5EFD-B862E743ECC4}"/>
              </a:ext>
            </a:extLst>
          </p:cNvPr>
          <p:cNvSpPr>
            <a:spLocks noGrp="1"/>
          </p:cNvSpPr>
          <p:nvPr>
            <p:ph type="sldNum" sz="quarter" idx="12"/>
          </p:nvPr>
        </p:nvSpPr>
        <p:spPr/>
        <p:txBody>
          <a:bodyPr/>
          <a:lstStyle/>
          <a:p>
            <a:fld id="{9A9354D6-262D-7940-B9DF-ED0362076AA6}" type="slidenum">
              <a:rPr kumimoji="1" lang="zh-TW" altLang="en-US" smtClean="0"/>
              <a:pPr/>
              <a:t>44</a:t>
            </a:fld>
            <a:endParaRPr kumimoji="1" lang="zh-TW" altLang="en-US" dirty="0"/>
          </a:p>
        </p:txBody>
      </p:sp>
      <p:pic>
        <p:nvPicPr>
          <p:cNvPr id="5" name="Picture 4">
            <a:extLst>
              <a:ext uri="{FF2B5EF4-FFF2-40B4-BE49-F238E27FC236}">
                <a16:creationId xmlns:a16="http://schemas.microsoft.com/office/drawing/2014/main" id="{8DFFF815-CE0F-405A-9913-2C226A0623F1}"/>
              </a:ext>
            </a:extLst>
          </p:cNvPr>
          <p:cNvPicPr>
            <a:picLocks noChangeAspect="1"/>
          </p:cNvPicPr>
          <p:nvPr/>
        </p:nvPicPr>
        <p:blipFill>
          <a:blip r:embed="rId4"/>
          <a:stretch>
            <a:fillRect/>
          </a:stretch>
        </p:blipFill>
        <p:spPr>
          <a:xfrm>
            <a:off x="906330" y="1156405"/>
            <a:ext cx="10379339" cy="5075360"/>
          </a:xfrm>
          <a:prstGeom prst="rect">
            <a:avLst/>
          </a:prstGeom>
        </p:spPr>
      </p:pic>
      <p:sp>
        <p:nvSpPr>
          <p:cNvPr id="2" name="TextBox 1">
            <a:extLst>
              <a:ext uri="{FF2B5EF4-FFF2-40B4-BE49-F238E27FC236}">
                <a16:creationId xmlns:a16="http://schemas.microsoft.com/office/drawing/2014/main" id="{4DDB7CDF-BB43-4635-9845-F44D341E6D40}"/>
              </a:ext>
            </a:extLst>
          </p:cNvPr>
          <p:cNvSpPr txBox="1"/>
          <p:nvPr/>
        </p:nvSpPr>
        <p:spPr>
          <a:xfrm>
            <a:off x="3852833" y="6249299"/>
            <a:ext cx="1189400" cy="369332"/>
          </a:xfrm>
          <a:prstGeom prst="rect">
            <a:avLst/>
          </a:prstGeom>
          <a:noFill/>
        </p:spPr>
        <p:txBody>
          <a:bodyPr wrap="square" rtlCol="0">
            <a:spAutoFit/>
          </a:bodyPr>
          <a:lstStyle/>
          <a:p>
            <a:r>
              <a:rPr lang="en-US" dirty="0" err="1"/>
              <a:t>AnoDDPM</a:t>
            </a:r>
            <a:endParaRPr lang="LID4096" dirty="0"/>
          </a:p>
        </p:txBody>
      </p:sp>
      <p:sp>
        <p:nvSpPr>
          <p:cNvPr id="11" name="TextBox 10">
            <a:extLst>
              <a:ext uri="{FF2B5EF4-FFF2-40B4-BE49-F238E27FC236}">
                <a16:creationId xmlns:a16="http://schemas.microsoft.com/office/drawing/2014/main" id="{26A055B5-D352-41FE-875A-B22E99B0BC48}"/>
              </a:ext>
            </a:extLst>
          </p:cNvPr>
          <p:cNvSpPr txBox="1"/>
          <p:nvPr/>
        </p:nvSpPr>
        <p:spPr>
          <a:xfrm>
            <a:off x="5042233" y="6162221"/>
            <a:ext cx="1273223" cy="646331"/>
          </a:xfrm>
          <a:prstGeom prst="rect">
            <a:avLst/>
          </a:prstGeom>
          <a:noFill/>
        </p:spPr>
        <p:txBody>
          <a:bodyPr wrap="square" rtlCol="0">
            <a:spAutoFit/>
          </a:bodyPr>
          <a:lstStyle/>
          <a:p>
            <a:pPr algn="ctr"/>
            <a:r>
              <a:rPr lang="en-US" dirty="0"/>
              <a:t>VAE restoration</a:t>
            </a:r>
            <a:endParaRPr lang="LID4096" dirty="0"/>
          </a:p>
        </p:txBody>
      </p:sp>
      <p:sp>
        <p:nvSpPr>
          <p:cNvPr id="14" name="TextBox 13">
            <a:extLst>
              <a:ext uri="{FF2B5EF4-FFF2-40B4-BE49-F238E27FC236}">
                <a16:creationId xmlns:a16="http://schemas.microsoft.com/office/drawing/2014/main" id="{2A425185-4330-472D-95B2-9681CA14F502}"/>
              </a:ext>
            </a:extLst>
          </p:cNvPr>
          <p:cNvSpPr txBox="1"/>
          <p:nvPr/>
        </p:nvSpPr>
        <p:spPr>
          <a:xfrm>
            <a:off x="6315456" y="6247202"/>
            <a:ext cx="1273223" cy="369332"/>
          </a:xfrm>
          <a:prstGeom prst="rect">
            <a:avLst/>
          </a:prstGeom>
          <a:noFill/>
        </p:spPr>
        <p:txBody>
          <a:bodyPr wrap="square" rtlCol="0">
            <a:spAutoFit/>
          </a:bodyPr>
          <a:lstStyle/>
          <a:p>
            <a:pPr algn="ctr"/>
            <a:r>
              <a:rPr lang="en-US" dirty="0"/>
              <a:t>F-</a:t>
            </a:r>
            <a:r>
              <a:rPr lang="en-US" dirty="0" err="1"/>
              <a:t>AnoGAN</a:t>
            </a:r>
            <a:endParaRPr lang="LID4096" dirty="0"/>
          </a:p>
        </p:txBody>
      </p:sp>
      <p:sp>
        <p:nvSpPr>
          <p:cNvPr id="15" name="TextBox 14">
            <a:extLst>
              <a:ext uri="{FF2B5EF4-FFF2-40B4-BE49-F238E27FC236}">
                <a16:creationId xmlns:a16="http://schemas.microsoft.com/office/drawing/2014/main" id="{C83FA0B5-2A6B-4DF4-B366-899A93985D6C}"/>
              </a:ext>
            </a:extLst>
          </p:cNvPr>
          <p:cNvSpPr txBox="1"/>
          <p:nvPr/>
        </p:nvSpPr>
        <p:spPr>
          <a:xfrm>
            <a:off x="7554005" y="6231765"/>
            <a:ext cx="1273223" cy="369332"/>
          </a:xfrm>
          <a:prstGeom prst="rect">
            <a:avLst/>
          </a:prstGeom>
          <a:noFill/>
        </p:spPr>
        <p:txBody>
          <a:bodyPr wrap="square" rtlCol="0">
            <a:spAutoFit/>
          </a:bodyPr>
          <a:lstStyle/>
          <a:p>
            <a:pPr algn="ctr"/>
            <a:r>
              <a:rPr lang="en-US" dirty="0"/>
              <a:t>ASC-Net</a:t>
            </a:r>
            <a:endParaRPr lang="LID4096" dirty="0"/>
          </a:p>
        </p:txBody>
      </p:sp>
      <p:sp>
        <p:nvSpPr>
          <p:cNvPr id="16" name="TextBox 15">
            <a:extLst>
              <a:ext uri="{FF2B5EF4-FFF2-40B4-BE49-F238E27FC236}">
                <a16:creationId xmlns:a16="http://schemas.microsoft.com/office/drawing/2014/main" id="{4D8227CC-853C-4BE3-A01A-2C3E232E2D46}"/>
              </a:ext>
            </a:extLst>
          </p:cNvPr>
          <p:cNvSpPr txBox="1"/>
          <p:nvPr/>
        </p:nvSpPr>
        <p:spPr>
          <a:xfrm>
            <a:off x="8839710" y="6247202"/>
            <a:ext cx="1273223" cy="369332"/>
          </a:xfrm>
          <a:prstGeom prst="rect">
            <a:avLst/>
          </a:prstGeom>
          <a:noFill/>
        </p:spPr>
        <p:txBody>
          <a:bodyPr wrap="square" rtlCol="0">
            <a:spAutoFit/>
          </a:bodyPr>
          <a:lstStyle/>
          <a:p>
            <a:pPr algn="ctr"/>
            <a:r>
              <a:rPr lang="en-US" dirty="0"/>
              <a:t>DAE</a:t>
            </a:r>
            <a:endParaRPr lang="LID4096" dirty="0"/>
          </a:p>
        </p:txBody>
      </p:sp>
      <p:sp>
        <p:nvSpPr>
          <p:cNvPr id="17" name="TextBox 16">
            <a:extLst>
              <a:ext uri="{FF2B5EF4-FFF2-40B4-BE49-F238E27FC236}">
                <a16:creationId xmlns:a16="http://schemas.microsoft.com/office/drawing/2014/main" id="{A3F9A9C8-F934-4746-B2CD-2FC026DE00B4}"/>
              </a:ext>
            </a:extLst>
          </p:cNvPr>
          <p:cNvSpPr txBox="1"/>
          <p:nvPr/>
        </p:nvSpPr>
        <p:spPr>
          <a:xfrm>
            <a:off x="10031388" y="6247202"/>
            <a:ext cx="1273223" cy="369332"/>
          </a:xfrm>
          <a:prstGeom prst="rect">
            <a:avLst/>
          </a:prstGeom>
          <a:noFill/>
        </p:spPr>
        <p:txBody>
          <a:bodyPr wrap="square" rtlCol="0">
            <a:spAutoFit/>
          </a:bodyPr>
          <a:lstStyle/>
          <a:p>
            <a:pPr algn="ctr"/>
            <a:r>
              <a:rPr lang="en-US" dirty="0"/>
              <a:t>Tri-VAE</a:t>
            </a:r>
            <a:endParaRPr lang="LID4096" dirty="0"/>
          </a:p>
        </p:txBody>
      </p:sp>
      <p:sp>
        <p:nvSpPr>
          <p:cNvPr id="18" name="TextBox 17">
            <a:extLst>
              <a:ext uri="{FF2B5EF4-FFF2-40B4-BE49-F238E27FC236}">
                <a16:creationId xmlns:a16="http://schemas.microsoft.com/office/drawing/2014/main" id="{C26A9A31-F2E4-4B3E-AC79-93ED78C6F085}"/>
              </a:ext>
            </a:extLst>
          </p:cNvPr>
          <p:cNvSpPr txBox="1"/>
          <p:nvPr/>
        </p:nvSpPr>
        <p:spPr>
          <a:xfrm>
            <a:off x="1228636" y="6231765"/>
            <a:ext cx="684803" cy="369332"/>
          </a:xfrm>
          <a:prstGeom prst="rect">
            <a:avLst/>
          </a:prstGeom>
          <a:noFill/>
        </p:spPr>
        <p:txBody>
          <a:bodyPr wrap="none" rtlCol="0">
            <a:spAutoFit/>
          </a:bodyPr>
          <a:lstStyle/>
          <a:p>
            <a:pPr algn="ctr"/>
            <a:r>
              <a:rPr lang="en-US" dirty="0"/>
              <a:t>Input</a:t>
            </a:r>
            <a:endParaRPr lang="LID4096" dirty="0"/>
          </a:p>
        </p:txBody>
      </p:sp>
      <p:sp>
        <p:nvSpPr>
          <p:cNvPr id="19" name="TextBox 18">
            <a:extLst>
              <a:ext uri="{FF2B5EF4-FFF2-40B4-BE49-F238E27FC236}">
                <a16:creationId xmlns:a16="http://schemas.microsoft.com/office/drawing/2014/main" id="{E782E4AD-B89D-4029-8E2D-0F8DD0553865}"/>
              </a:ext>
            </a:extLst>
          </p:cNvPr>
          <p:cNvSpPr txBox="1"/>
          <p:nvPr/>
        </p:nvSpPr>
        <p:spPr>
          <a:xfrm>
            <a:off x="2079067" y="6247202"/>
            <a:ext cx="1442511" cy="369332"/>
          </a:xfrm>
          <a:prstGeom prst="rect">
            <a:avLst/>
          </a:prstGeom>
          <a:noFill/>
        </p:spPr>
        <p:txBody>
          <a:bodyPr wrap="none" rtlCol="0">
            <a:spAutoFit/>
          </a:bodyPr>
          <a:lstStyle/>
          <a:p>
            <a:pPr algn="ctr"/>
            <a:r>
              <a:rPr lang="en-US" dirty="0"/>
              <a:t>Ground-truth</a:t>
            </a:r>
            <a:endParaRPr lang="LID4096" dirty="0"/>
          </a:p>
        </p:txBody>
      </p:sp>
    </p:spTree>
    <p:extLst>
      <p:ext uri="{BB962C8B-B14F-4D97-AF65-F5344CB8AC3E}">
        <p14:creationId xmlns:p14="http://schemas.microsoft.com/office/powerpoint/2010/main" val="1407059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0E7F6"/>
        </a:solidFill>
        <a:effectLst/>
      </p:bgPr>
    </p:bg>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23ECCEB-2EAD-F8F5-A957-DF7278598034}"/>
              </a:ext>
            </a:extLst>
          </p:cNvPr>
          <p:cNvSpPr txBox="1"/>
          <p:nvPr/>
        </p:nvSpPr>
        <p:spPr>
          <a:xfrm>
            <a:off x="4471206" y="2613389"/>
            <a:ext cx="5114926" cy="1631216"/>
          </a:xfrm>
          <a:prstGeom prst="rect">
            <a:avLst/>
          </a:prstGeom>
          <a:noFill/>
        </p:spPr>
        <p:txBody>
          <a:bodyPr wrap="none" rtlCol="0">
            <a:spAutoFit/>
          </a:bodyPr>
          <a:lstStyle/>
          <a:p>
            <a:r>
              <a:rPr kumimoji="1" lang="en-US" altLang="zh-TW" sz="5000" dirty="0">
                <a:latin typeface="Calisto MT" panose="02040603050505030304" pitchFamily="18" charset="0"/>
              </a:rPr>
              <a:t>Conclusions</a:t>
            </a:r>
          </a:p>
          <a:p>
            <a:r>
              <a:rPr kumimoji="1" lang="en-US" altLang="zh-TW" sz="5000" dirty="0">
                <a:latin typeface="Calisto MT" panose="02040603050505030304" pitchFamily="18" charset="0"/>
              </a:rPr>
              <a:t>and Future Works</a:t>
            </a:r>
            <a:endParaRPr kumimoji="1" lang="zh-TW" altLang="en-US" sz="5000" dirty="0">
              <a:latin typeface="Calisto MT" panose="02040603050505030304" pitchFamily="18" charset="0"/>
            </a:endParaRPr>
          </a:p>
        </p:txBody>
      </p:sp>
      <p:grpSp>
        <p:nvGrpSpPr>
          <p:cNvPr id="5" name="群組 4">
            <a:extLst>
              <a:ext uri="{FF2B5EF4-FFF2-40B4-BE49-F238E27FC236}">
                <a16:creationId xmlns:a16="http://schemas.microsoft.com/office/drawing/2014/main" id="{2B46341F-DA95-82E9-4E2C-D602753AE2F5}"/>
              </a:ext>
            </a:extLst>
          </p:cNvPr>
          <p:cNvGrpSpPr/>
          <p:nvPr/>
        </p:nvGrpSpPr>
        <p:grpSpPr>
          <a:xfrm>
            <a:off x="904578" y="1455737"/>
            <a:ext cx="3946526" cy="3946526"/>
            <a:chOff x="779887" y="1455737"/>
            <a:chExt cx="3946526" cy="3946526"/>
          </a:xfrm>
        </p:grpSpPr>
        <p:sp>
          <p:nvSpPr>
            <p:cNvPr id="10" name="橢圓 9">
              <a:extLst>
                <a:ext uri="{FF2B5EF4-FFF2-40B4-BE49-F238E27FC236}">
                  <a16:creationId xmlns:a16="http://schemas.microsoft.com/office/drawing/2014/main" id="{E4CB7980-D93C-0A6F-0963-9F577EF0CD6B}"/>
                </a:ext>
              </a:extLst>
            </p:cNvPr>
            <p:cNvSpPr/>
            <p:nvPr/>
          </p:nvSpPr>
          <p:spPr>
            <a:xfrm>
              <a:off x="1815077" y="2495202"/>
              <a:ext cx="1867593" cy="186759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1" name="圖片 10" descr="一張含有 符號, 圓形, 標誌, 設計 的圖片&#10;&#10;自動產生的描述">
              <a:extLst>
                <a:ext uri="{FF2B5EF4-FFF2-40B4-BE49-F238E27FC236}">
                  <a16:creationId xmlns:a16="http://schemas.microsoft.com/office/drawing/2014/main" id="{A5207FB7-97EE-2F6E-695F-92976587F5F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a:stretch>
              <a:fillRect/>
            </a:stretch>
          </p:blipFill>
          <p:spPr>
            <a:xfrm>
              <a:off x="779887" y="1455737"/>
              <a:ext cx="3946526" cy="3946526"/>
            </a:xfrm>
            <a:custGeom>
              <a:avLst/>
              <a:gdLst>
                <a:gd name="connsiteX0" fmla="*/ 1810904 w 3594100"/>
                <a:gd name="connsiteY0" fmla="*/ 875723 h 3594100"/>
                <a:gd name="connsiteX1" fmla="*/ 910358 w 3594100"/>
                <a:gd name="connsiteY1" fmla="*/ 1776269 h 3594100"/>
                <a:gd name="connsiteX2" fmla="*/ 1810904 w 3594100"/>
                <a:gd name="connsiteY2" fmla="*/ 2676815 h 3594100"/>
                <a:gd name="connsiteX3" fmla="*/ 2711450 w 3594100"/>
                <a:gd name="connsiteY3" fmla="*/ 1776269 h 3594100"/>
                <a:gd name="connsiteX4" fmla="*/ 1810904 w 3594100"/>
                <a:gd name="connsiteY4" fmla="*/ 875723 h 3594100"/>
                <a:gd name="connsiteX5" fmla="*/ 0 w 3594100"/>
                <a:gd name="connsiteY5" fmla="*/ 0 h 3594100"/>
                <a:gd name="connsiteX6" fmla="*/ 3594100 w 3594100"/>
                <a:gd name="connsiteY6" fmla="*/ 0 h 3594100"/>
                <a:gd name="connsiteX7" fmla="*/ 3594100 w 3594100"/>
                <a:gd name="connsiteY7" fmla="*/ 3594100 h 3594100"/>
                <a:gd name="connsiteX8" fmla="*/ 0 w 3594100"/>
                <a:gd name="connsiteY8" fmla="*/ 359410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100" h="3594100">
                  <a:moveTo>
                    <a:pt x="1810904" y="875723"/>
                  </a:moveTo>
                  <a:cubicBezTo>
                    <a:pt x="1313546" y="875723"/>
                    <a:pt x="910358" y="1278911"/>
                    <a:pt x="910358" y="1776269"/>
                  </a:cubicBezTo>
                  <a:cubicBezTo>
                    <a:pt x="910358" y="2273627"/>
                    <a:pt x="1313546" y="2676815"/>
                    <a:pt x="1810904" y="2676815"/>
                  </a:cubicBezTo>
                  <a:cubicBezTo>
                    <a:pt x="2308262" y="2676815"/>
                    <a:pt x="2711450" y="2273627"/>
                    <a:pt x="2711450" y="1776269"/>
                  </a:cubicBezTo>
                  <a:cubicBezTo>
                    <a:pt x="2711450" y="1278911"/>
                    <a:pt x="2308262" y="875723"/>
                    <a:pt x="1810904" y="875723"/>
                  </a:cubicBezTo>
                  <a:close/>
                  <a:moveTo>
                    <a:pt x="0" y="0"/>
                  </a:moveTo>
                  <a:lnTo>
                    <a:pt x="3594100" y="0"/>
                  </a:lnTo>
                  <a:lnTo>
                    <a:pt x="3594100" y="3594100"/>
                  </a:lnTo>
                  <a:lnTo>
                    <a:pt x="0" y="3594100"/>
                  </a:lnTo>
                  <a:close/>
                </a:path>
              </a:pathLst>
            </a:custGeom>
            <a:effectLst>
              <a:glow>
                <a:schemeClr val="accent1">
                  <a:alpha val="40000"/>
                </a:schemeClr>
              </a:glow>
              <a:reflection stA="45000" endPos="0" dist="50800" dir="5400000" sy="-100000" algn="bl" rotWithShape="0"/>
              <a:softEdge rad="0"/>
            </a:effectLst>
          </p:spPr>
        </p:pic>
        <p:sp>
          <p:nvSpPr>
            <p:cNvPr id="12" name="文字方塊 11">
              <a:extLst>
                <a:ext uri="{FF2B5EF4-FFF2-40B4-BE49-F238E27FC236}">
                  <a16:creationId xmlns:a16="http://schemas.microsoft.com/office/drawing/2014/main" id="{8D8B5BD6-8723-35FD-88D9-6C1D9527EE28}"/>
                </a:ext>
              </a:extLst>
            </p:cNvPr>
            <p:cNvSpPr txBox="1"/>
            <p:nvPr/>
          </p:nvSpPr>
          <p:spPr>
            <a:xfrm>
              <a:off x="2231744" y="2382557"/>
              <a:ext cx="1034257" cy="2092881"/>
            </a:xfrm>
            <a:prstGeom prst="rect">
              <a:avLst/>
            </a:prstGeom>
            <a:noFill/>
          </p:spPr>
          <p:txBody>
            <a:bodyPr wrap="none" rtlCol="0">
              <a:spAutoFit/>
            </a:bodyPr>
            <a:lstStyle/>
            <a:p>
              <a:r>
                <a:rPr kumimoji="1" lang="en-US" altLang="zh-TW" sz="13000" dirty="0">
                  <a:solidFill>
                    <a:schemeClr val="bg1"/>
                  </a:solidFill>
                  <a:latin typeface="Calisto MT" panose="02040603050505030304" pitchFamily="18" charset="0"/>
                </a:rPr>
                <a:t>5</a:t>
              </a:r>
              <a:endParaRPr kumimoji="1" lang="zh-TW" altLang="en-US" sz="13000" dirty="0">
                <a:solidFill>
                  <a:schemeClr val="bg1"/>
                </a:solidFill>
                <a:latin typeface="Calisto MT" panose="02040603050505030304" pitchFamily="18" charset="0"/>
              </a:endParaRPr>
            </a:p>
          </p:txBody>
        </p:sp>
      </p:grpSp>
    </p:spTree>
    <p:extLst>
      <p:ext uri="{BB962C8B-B14F-4D97-AF65-F5344CB8AC3E}">
        <p14:creationId xmlns:p14="http://schemas.microsoft.com/office/powerpoint/2010/main" val="860645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3564181"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Conclusions and Future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2866490"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Conclusions</a:t>
            </a:r>
            <a:endParaRPr kumimoji="1" lang="zh-TW" altLang="en-US" sz="4000" dirty="0">
              <a:latin typeface="Calisto MT" panose="0204060305050503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8B1933DC-9C64-70CE-93E5-0FA75589DA33}"/>
              </a:ext>
            </a:extLst>
          </p:cNvPr>
          <p:cNvSpPr txBox="1"/>
          <p:nvPr/>
        </p:nvSpPr>
        <p:spPr>
          <a:xfrm>
            <a:off x="1288773" y="1623429"/>
            <a:ext cx="10443681" cy="3652090"/>
          </a:xfrm>
          <a:prstGeom prst="rect">
            <a:avLst/>
          </a:prstGeom>
          <a:noFill/>
        </p:spPr>
        <p:txBody>
          <a:bodyPr wrap="square" rtlCol="0">
            <a:spAutoFit/>
          </a:bodyPr>
          <a:lstStyle/>
          <a:p>
            <a:pPr marL="285750" indent="-285750">
              <a:lnSpc>
                <a:spcPts val="3500"/>
              </a:lnSpc>
              <a:buFont typeface="Arial" panose="020B0604020202020204" pitchFamily="34" charset="0"/>
              <a:buChar char="•"/>
            </a:pPr>
            <a:r>
              <a:rPr lang="en" altLang="zh-TW" sz="2400" dirty="0">
                <a:cs typeface="Poppins" pitchFamily="2" charset="0"/>
              </a:rPr>
              <a:t>Our model design </a:t>
            </a:r>
            <a:r>
              <a:rPr lang="en" altLang="zh-TW" sz="2400" dirty="0">
                <a:solidFill>
                  <a:srgbClr val="C00000"/>
                </a:solidFill>
                <a:cs typeface="Poppins" pitchFamily="2" charset="0"/>
              </a:rPr>
              <a:t>mitigate the missconception </a:t>
            </a:r>
            <a:r>
              <a:rPr lang="en" altLang="zh-TW" sz="2400" dirty="0">
                <a:cs typeface="Poppins" pitchFamily="2" charset="0"/>
              </a:rPr>
              <a:t>exists </a:t>
            </a:r>
            <a:r>
              <a:rPr lang="en-US" altLang="zh-TW" sz="2400" dirty="0">
                <a:cs typeface="Poppins" pitchFamily="2" charset="0"/>
              </a:rPr>
              <a:t>in the initial UAD concept.</a:t>
            </a:r>
            <a:endParaRPr lang="en" altLang="zh-TW" sz="2400" b="1" dirty="0">
              <a:solidFill>
                <a:srgbClr val="D1495B"/>
              </a:solidFill>
              <a:cs typeface="Poppins" pitchFamily="2" charset="0"/>
            </a:endParaRPr>
          </a:p>
          <a:p>
            <a:pPr>
              <a:lnSpc>
                <a:spcPts val="3500"/>
              </a:lnSpc>
            </a:pPr>
            <a:endParaRPr lang="en" altLang="zh-TW" sz="2400" dirty="0">
              <a:cs typeface="Poppins" pitchFamily="2" charset="0"/>
            </a:endParaRPr>
          </a:p>
          <a:p>
            <a:pPr marL="285750" indent="-285750">
              <a:lnSpc>
                <a:spcPts val="3500"/>
              </a:lnSpc>
              <a:buFont typeface="Arial" panose="020B0604020202020204" pitchFamily="34" charset="0"/>
              <a:buChar char="•"/>
            </a:pPr>
            <a:r>
              <a:rPr lang="en" altLang="zh-TW" sz="2400" dirty="0">
                <a:cs typeface="Poppins" pitchFamily="2" charset="0"/>
              </a:rPr>
              <a:t>Our model</a:t>
            </a:r>
            <a:r>
              <a:rPr lang="en" altLang="zh-TW" sz="2400" b="0" i="0" u="none" strike="noStrike" dirty="0">
                <a:effectLst/>
                <a:cs typeface="Poppins" pitchFamily="2" charset="0"/>
              </a:rPr>
              <a:t> outperform </a:t>
            </a:r>
            <a:r>
              <a:rPr lang="en" altLang="zh-TW" sz="2400" dirty="0">
                <a:cs typeface="Poppins" pitchFamily="2" charset="0"/>
              </a:rPr>
              <a:t>the previous </a:t>
            </a:r>
            <a:r>
              <a:rPr lang="en" altLang="zh-TW" sz="2400" dirty="0">
                <a:solidFill>
                  <a:srgbClr val="C00000"/>
                </a:solidFill>
                <a:cs typeface="Poppins" pitchFamily="2" charset="0"/>
              </a:rPr>
              <a:t>UAD </a:t>
            </a:r>
            <a:r>
              <a:rPr lang="en" altLang="zh-TW" sz="2400" i="0" u="none" strike="noStrike" dirty="0">
                <a:solidFill>
                  <a:srgbClr val="C00000"/>
                </a:solidFill>
                <a:effectLst/>
                <a:cs typeface="Poppins" pitchFamily="2" charset="0"/>
              </a:rPr>
              <a:t>models.</a:t>
            </a:r>
          </a:p>
          <a:p>
            <a:pPr>
              <a:lnSpc>
                <a:spcPts val="3500"/>
              </a:lnSpc>
            </a:pPr>
            <a:endParaRPr lang="en" altLang="zh-TW" sz="2400" b="1" i="0" u="none" strike="noStrike" dirty="0">
              <a:solidFill>
                <a:srgbClr val="D1495B"/>
              </a:solidFill>
              <a:effectLst/>
              <a:cs typeface="Poppins" pitchFamily="2" charset="0"/>
            </a:endParaRPr>
          </a:p>
          <a:p>
            <a:pPr marL="285750" indent="-285750">
              <a:lnSpc>
                <a:spcPts val="3500"/>
              </a:lnSpc>
              <a:buFont typeface="Arial" panose="020B0604020202020204" pitchFamily="34" charset="0"/>
              <a:buChar char="•"/>
            </a:pPr>
            <a:r>
              <a:rPr lang="en" altLang="zh-TW" sz="2400" dirty="0">
                <a:solidFill>
                  <a:srgbClr val="C00000"/>
                </a:solidFill>
                <a:cs typeface="Poppins" pitchFamily="2" charset="0"/>
              </a:rPr>
              <a:t>A</a:t>
            </a:r>
            <a:r>
              <a:rPr lang="en" altLang="zh-TW" sz="2400" i="0" dirty="0">
                <a:solidFill>
                  <a:srgbClr val="C00000"/>
                </a:solidFill>
                <a:effectLst/>
                <a:cs typeface="Poppins" pitchFamily="2" charset="0"/>
              </a:rPr>
              <a:t>blation studies </a:t>
            </a:r>
            <a:r>
              <a:rPr lang="en" altLang="zh-TW" sz="2400" b="0" i="0" dirty="0">
                <a:effectLst/>
                <a:cs typeface="Poppins" pitchFamily="2" charset="0"/>
              </a:rPr>
              <a:t>to demonstrate the effectiveness of each proposed method.</a:t>
            </a:r>
          </a:p>
          <a:p>
            <a:pPr>
              <a:lnSpc>
                <a:spcPts val="3500"/>
              </a:lnSpc>
            </a:pPr>
            <a:endParaRPr lang="en" altLang="zh-TW" sz="2400" b="0" i="0" dirty="0">
              <a:effectLst/>
              <a:cs typeface="Poppins" pitchFamily="2" charset="0"/>
            </a:endParaRPr>
          </a:p>
          <a:p>
            <a:pPr marL="285750" indent="-285750">
              <a:lnSpc>
                <a:spcPts val="3500"/>
              </a:lnSpc>
              <a:buFont typeface="Arial" panose="020B0604020202020204" pitchFamily="34" charset="0"/>
              <a:buChar char="•"/>
            </a:pPr>
            <a:r>
              <a:rPr lang="en-US" altLang="zh-TW" sz="2400" b="0" i="0" dirty="0">
                <a:effectLst/>
                <a:cs typeface="Poppins" pitchFamily="2" charset="0"/>
              </a:rPr>
              <a:t>O</a:t>
            </a:r>
            <a:r>
              <a:rPr lang="en" altLang="zh-TW" sz="2400" b="0" i="0" dirty="0">
                <a:effectLst/>
                <a:cs typeface="Poppins" pitchFamily="2" charset="0"/>
              </a:rPr>
              <a:t>ur model architecture is based on </a:t>
            </a:r>
            <a:r>
              <a:rPr lang="en" altLang="zh-TW" sz="2400" b="0" i="0" dirty="0">
                <a:solidFill>
                  <a:srgbClr val="C00000"/>
                </a:solidFill>
                <a:effectLst/>
                <a:cs typeface="Poppins" pitchFamily="2" charset="0"/>
              </a:rPr>
              <a:t>Autoencoder design </a:t>
            </a:r>
            <a:r>
              <a:rPr lang="en" altLang="zh-TW" sz="2400" b="0" i="0" dirty="0">
                <a:effectLst/>
                <a:cs typeface="Poppins" pitchFamily="2" charset="0"/>
              </a:rPr>
              <a:t>which is </a:t>
            </a:r>
            <a:r>
              <a:rPr lang="en" altLang="zh-TW" sz="2400" b="0" i="0" dirty="0">
                <a:solidFill>
                  <a:srgbClr val="C00000"/>
                </a:solidFill>
                <a:effectLst/>
                <a:cs typeface="Poppins" pitchFamily="2" charset="0"/>
              </a:rPr>
              <a:t>easy to implement</a:t>
            </a:r>
            <a:r>
              <a:rPr lang="en" altLang="zh-TW" sz="2400" b="0" i="0" dirty="0">
                <a:effectLst/>
                <a:cs typeface="Poppins" pitchFamily="2" charset="0"/>
              </a:rPr>
              <a:t> and could serve as a new baseline.</a:t>
            </a:r>
            <a:endParaRPr kumimoji="1" lang="zh-TW" altLang="en-US" sz="2400" b="1" dirty="0">
              <a:solidFill>
                <a:srgbClr val="D1495B"/>
              </a:solidFill>
              <a:cs typeface="Poppins" pitchFamily="2" charset="0"/>
            </a:endParaRPr>
          </a:p>
        </p:txBody>
      </p:sp>
      <p:sp>
        <p:nvSpPr>
          <p:cNvPr id="5" name="投影片編號版面配置區 4">
            <a:extLst>
              <a:ext uri="{FF2B5EF4-FFF2-40B4-BE49-F238E27FC236}">
                <a16:creationId xmlns:a16="http://schemas.microsoft.com/office/drawing/2014/main" id="{E0F87AE9-139F-AE8C-372A-DC99BA623569}"/>
              </a:ext>
            </a:extLst>
          </p:cNvPr>
          <p:cNvSpPr>
            <a:spLocks noGrp="1"/>
          </p:cNvSpPr>
          <p:nvPr>
            <p:ph type="sldNum" sz="quarter" idx="12"/>
          </p:nvPr>
        </p:nvSpPr>
        <p:spPr/>
        <p:txBody>
          <a:bodyPr/>
          <a:lstStyle/>
          <a:p>
            <a:fld id="{9A9354D6-262D-7940-B9DF-ED0362076AA6}" type="slidenum">
              <a:rPr kumimoji="1" lang="zh-TW" altLang="en-US" smtClean="0"/>
              <a:pPr/>
              <a:t>46</a:t>
            </a:fld>
            <a:endParaRPr kumimoji="1" lang="zh-TW" altLang="en-US" dirty="0"/>
          </a:p>
        </p:txBody>
      </p:sp>
    </p:spTree>
    <p:extLst>
      <p:ext uri="{BB962C8B-B14F-4D97-AF65-F5344CB8AC3E}">
        <p14:creationId xmlns:p14="http://schemas.microsoft.com/office/powerpoint/2010/main" val="2090246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3564181"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Conclusions and Future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3075137"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Future works</a:t>
            </a:r>
            <a:endParaRPr kumimoji="1" lang="zh-TW" altLang="en-US" sz="4000" dirty="0">
              <a:latin typeface="Calisto MT" panose="0204060305050503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C97A1AB0-8A39-47DA-28C0-D17EF19B2813}"/>
              </a:ext>
            </a:extLst>
          </p:cNvPr>
          <p:cNvSpPr txBox="1"/>
          <p:nvPr/>
        </p:nvSpPr>
        <p:spPr>
          <a:xfrm>
            <a:off x="1288774" y="1623429"/>
            <a:ext cx="9866906" cy="2754408"/>
          </a:xfrm>
          <a:prstGeom prst="rect">
            <a:avLst/>
          </a:prstGeom>
          <a:noFill/>
        </p:spPr>
        <p:txBody>
          <a:bodyPr wrap="square" rtlCol="0">
            <a:spAutoFit/>
          </a:bodyPr>
          <a:lstStyle/>
          <a:p>
            <a:pPr marL="285750" indent="-285750">
              <a:lnSpc>
                <a:spcPts val="3500"/>
              </a:lnSpc>
              <a:buFont typeface="Arial" panose="020B0604020202020204" pitchFamily="34" charset="0"/>
              <a:buChar char="•"/>
            </a:pPr>
            <a:r>
              <a:rPr lang="en" altLang="zh-TW" sz="2400" b="1" dirty="0">
                <a:solidFill>
                  <a:srgbClr val="0072C4"/>
                </a:solidFill>
                <a:cs typeface="Poppins" pitchFamily="2" charset="0"/>
              </a:rPr>
              <a:t>Enhance model’s robustness to noise variability</a:t>
            </a:r>
          </a:p>
          <a:p>
            <a:pPr marL="742950" lvl="1" indent="-285750">
              <a:lnSpc>
                <a:spcPts val="3500"/>
              </a:lnSpc>
              <a:buFont typeface="Arial" panose="020B0604020202020204" pitchFamily="34" charset="0"/>
              <a:buChar char="•"/>
            </a:pPr>
            <a:r>
              <a:rPr lang="en" altLang="zh-TW" sz="2400" dirty="0">
                <a:cs typeface="Poppins" pitchFamily="2" charset="0"/>
              </a:rPr>
              <a:t>Train an iterative auxiliary network to dynamicly adapt the noise parameters.</a:t>
            </a:r>
          </a:p>
          <a:p>
            <a:pPr marL="742950" lvl="1" indent="-285750">
              <a:lnSpc>
                <a:spcPts val="3500"/>
              </a:lnSpc>
              <a:buFont typeface="Arial" panose="020B0604020202020204" pitchFamily="34" charset="0"/>
              <a:buChar char="•"/>
            </a:pPr>
            <a:r>
              <a:rPr kumimoji="1" lang="en-US" altLang="zh-TW" sz="2400" dirty="0">
                <a:cs typeface="Poppins" pitchFamily="2" charset="0"/>
              </a:rPr>
              <a:t>By progressively expose the main model to these complexity and challenge its capability in constructing the normal healthy counterparts of the inputs.</a:t>
            </a:r>
            <a:endParaRPr kumimoji="1" lang="zh-TW" altLang="en-US" sz="2400" dirty="0">
              <a:cs typeface="Poppins" pitchFamily="2" charset="0"/>
            </a:endParaRPr>
          </a:p>
        </p:txBody>
      </p:sp>
      <p:sp>
        <p:nvSpPr>
          <p:cNvPr id="5" name="投影片編號版面配置區 4">
            <a:extLst>
              <a:ext uri="{FF2B5EF4-FFF2-40B4-BE49-F238E27FC236}">
                <a16:creationId xmlns:a16="http://schemas.microsoft.com/office/drawing/2014/main" id="{40966A28-0B04-B37C-E2CE-AC84B007383A}"/>
              </a:ext>
            </a:extLst>
          </p:cNvPr>
          <p:cNvSpPr>
            <a:spLocks noGrp="1"/>
          </p:cNvSpPr>
          <p:nvPr>
            <p:ph type="sldNum" sz="quarter" idx="12"/>
          </p:nvPr>
        </p:nvSpPr>
        <p:spPr/>
        <p:txBody>
          <a:bodyPr/>
          <a:lstStyle/>
          <a:p>
            <a:fld id="{9A9354D6-262D-7940-B9DF-ED0362076AA6}" type="slidenum">
              <a:rPr kumimoji="1" lang="zh-TW" altLang="en-US" smtClean="0"/>
              <a:pPr/>
              <a:t>47</a:t>
            </a:fld>
            <a:endParaRPr kumimoji="1" lang="zh-TW" altLang="en-US" dirty="0"/>
          </a:p>
        </p:txBody>
      </p:sp>
    </p:spTree>
    <p:extLst>
      <p:ext uri="{BB962C8B-B14F-4D97-AF65-F5344CB8AC3E}">
        <p14:creationId xmlns:p14="http://schemas.microsoft.com/office/powerpoint/2010/main" val="2108121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0E7F6"/>
        </a:solidFill>
        <a:effectLst/>
      </p:bgPr>
    </p:bg>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23ECCEB-2EAD-F8F5-A957-DF7278598034}"/>
              </a:ext>
            </a:extLst>
          </p:cNvPr>
          <p:cNvSpPr txBox="1"/>
          <p:nvPr/>
        </p:nvSpPr>
        <p:spPr>
          <a:xfrm>
            <a:off x="4357703" y="2998113"/>
            <a:ext cx="3476593" cy="861774"/>
          </a:xfrm>
          <a:prstGeom prst="rect">
            <a:avLst/>
          </a:prstGeom>
          <a:noFill/>
        </p:spPr>
        <p:txBody>
          <a:bodyPr wrap="none" rtlCol="0">
            <a:spAutoFit/>
          </a:bodyPr>
          <a:lstStyle/>
          <a:p>
            <a:r>
              <a:rPr kumimoji="1" lang="en-US" altLang="zh-TW" sz="5000" dirty="0">
                <a:latin typeface="Calisto MT" panose="02040603050505030304" pitchFamily="18" charset="0"/>
              </a:rPr>
              <a:t>Thank you !</a:t>
            </a:r>
            <a:endParaRPr kumimoji="1" lang="zh-TW" altLang="en-US" sz="5000" dirty="0">
              <a:latin typeface="Calisto MT" panose="02040603050505030304" pitchFamily="18" charset="0"/>
            </a:endParaRPr>
          </a:p>
        </p:txBody>
      </p:sp>
    </p:spTree>
    <p:extLst>
      <p:ext uri="{BB962C8B-B14F-4D97-AF65-F5344CB8AC3E}">
        <p14:creationId xmlns:p14="http://schemas.microsoft.com/office/powerpoint/2010/main" val="2015246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2330766"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Reference</a:t>
            </a:r>
            <a:endParaRPr kumimoji="1" lang="zh-TW" altLang="en-US" sz="4000" dirty="0">
              <a:latin typeface="Calisto MT" panose="0204060305050503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BFA3CB1C-DE7B-CC6D-EB53-AC51B80664DD}"/>
              </a:ext>
            </a:extLst>
          </p:cNvPr>
          <p:cNvSpPr txBox="1"/>
          <p:nvPr/>
        </p:nvSpPr>
        <p:spPr>
          <a:xfrm>
            <a:off x="1288774" y="1398347"/>
            <a:ext cx="10598426" cy="5425524"/>
          </a:xfrm>
          <a:prstGeom prst="rect">
            <a:avLst/>
          </a:prstGeom>
          <a:noFill/>
        </p:spPr>
        <p:txBody>
          <a:bodyPr wrap="square" rtlCol="0">
            <a:spAutoFit/>
          </a:bodyPr>
          <a:lstStyle/>
          <a:p>
            <a:pPr marL="228600" indent="-228600">
              <a:lnSpc>
                <a:spcPct val="150000"/>
              </a:lnSpc>
              <a:buFont typeface="+mj-lt"/>
              <a:buAutoNum type="arabicPeriod"/>
            </a:pPr>
            <a:r>
              <a:rPr lang="en-US" sz="800" b="0" i="0" dirty="0">
                <a:effectLst/>
              </a:rPr>
              <a:t>C. Baur, S. </a:t>
            </a:r>
            <a:r>
              <a:rPr lang="en-US" sz="800" b="0" i="0" dirty="0" err="1">
                <a:effectLst/>
              </a:rPr>
              <a:t>Denner</a:t>
            </a:r>
            <a:r>
              <a:rPr lang="en-US" sz="800" b="0" i="0" dirty="0">
                <a:effectLst/>
              </a:rPr>
              <a:t>, B. </a:t>
            </a:r>
            <a:r>
              <a:rPr lang="en-US" sz="800" b="0" i="0" dirty="0" err="1">
                <a:effectLst/>
              </a:rPr>
              <a:t>Wiestler</a:t>
            </a:r>
            <a:r>
              <a:rPr lang="en-US" sz="800" b="0" i="0" dirty="0">
                <a:effectLst/>
              </a:rPr>
              <a:t>, S. </a:t>
            </a:r>
            <a:r>
              <a:rPr lang="en-US" sz="800" b="0" i="0" dirty="0" err="1">
                <a:effectLst/>
              </a:rPr>
              <a:t>Albarqouni</a:t>
            </a:r>
            <a:r>
              <a:rPr lang="en-US" sz="800" b="0" i="0" dirty="0">
                <a:effectLst/>
              </a:rPr>
              <a:t>, and N. </a:t>
            </a:r>
            <a:r>
              <a:rPr lang="en-US" sz="800" b="0" i="0" dirty="0" err="1">
                <a:effectLst/>
              </a:rPr>
              <a:t>Navab</a:t>
            </a:r>
            <a:r>
              <a:rPr lang="en-US" sz="800" b="0" i="0" dirty="0">
                <a:effectLst/>
              </a:rPr>
              <a:t>, “Autoencoders for unsupervised anomaly segmentation in brain </a:t>
            </a:r>
            <a:r>
              <a:rPr lang="en-US" sz="800" b="0" i="0" dirty="0" err="1">
                <a:effectLst/>
              </a:rPr>
              <a:t>mr</a:t>
            </a:r>
            <a:r>
              <a:rPr lang="en-US" sz="800" b="0" i="0" dirty="0">
                <a:effectLst/>
              </a:rPr>
              <a:t> images: A comparative study,” Medical image analysis, vol. 69, p. 101952, 2020.</a:t>
            </a:r>
            <a:endParaRPr lang="en-US" sz="800" dirty="0"/>
          </a:p>
          <a:p>
            <a:pPr marL="228600" indent="-228600">
              <a:lnSpc>
                <a:spcPct val="150000"/>
              </a:lnSpc>
              <a:buFont typeface="+mj-lt"/>
              <a:buAutoNum type="arabicPeriod"/>
            </a:pPr>
            <a:r>
              <a:rPr lang="en-US" altLang="zh-TW" sz="800" b="0" i="0" dirty="0">
                <a:effectLst/>
              </a:rPr>
              <a:t>M. Bruno, E. Walker, and H. </a:t>
            </a:r>
            <a:r>
              <a:rPr lang="en-US" altLang="zh-TW" sz="800" b="0" i="0" dirty="0" err="1">
                <a:effectLst/>
              </a:rPr>
              <a:t>Abujudeh</a:t>
            </a:r>
            <a:r>
              <a:rPr lang="en-US" altLang="zh-TW" sz="800" b="0" i="0" dirty="0">
                <a:effectLst/>
              </a:rPr>
              <a:t>, “Understanding and confronting our mistakes: The epidemiology of error in radiology and strategies for error reduction,” </a:t>
            </a:r>
            <a:r>
              <a:rPr lang="en-US" altLang="zh-TW" sz="800" b="0" i="0" dirty="0" err="1">
                <a:effectLst/>
              </a:rPr>
              <a:t>RadioGraphics</a:t>
            </a:r>
            <a:r>
              <a:rPr lang="en-US" altLang="zh-TW" sz="800" b="0" i="0" dirty="0">
                <a:effectLst/>
              </a:rPr>
              <a:t>, vol. 35, pp. 1668–1676, 10 2015.</a:t>
            </a:r>
          </a:p>
          <a:p>
            <a:pPr marL="228600" indent="-228600">
              <a:lnSpc>
                <a:spcPct val="150000"/>
              </a:lnSpc>
              <a:buFont typeface="+mj-lt"/>
              <a:buAutoNum type="arabicPeriod"/>
            </a:pPr>
            <a:r>
              <a:rPr lang="en-US" sz="800" b="0" i="0" dirty="0">
                <a:effectLst/>
              </a:rPr>
              <a:t>C. Zhou, C. Ding, X. Wang, Z. Lu, and D. Tao, “</a:t>
            </a:r>
            <a:r>
              <a:rPr lang="en-US" sz="800" b="0" i="0" dirty="0" err="1">
                <a:effectLst/>
              </a:rPr>
              <a:t>Onepass</a:t>
            </a:r>
            <a:r>
              <a:rPr lang="en-US" sz="800" b="0" i="0" dirty="0">
                <a:effectLst/>
              </a:rPr>
              <a:t> multitask networks with </a:t>
            </a:r>
            <a:r>
              <a:rPr lang="en-US" sz="800" b="0" i="0" dirty="0" err="1">
                <a:effectLst/>
              </a:rPr>
              <a:t>crosstask</a:t>
            </a:r>
            <a:r>
              <a:rPr lang="en-US" sz="800" b="0" i="0" dirty="0">
                <a:effectLst/>
              </a:rPr>
              <a:t> guided attention for brain tumor segmentation,” IEEE Transactions on Image Processing, vol. 29, pp. 4516–4529, 2019.</a:t>
            </a:r>
            <a:endParaRPr lang="en-US" altLang="zh-TW" sz="800" b="0" i="0" dirty="0">
              <a:effectLst/>
            </a:endParaRPr>
          </a:p>
          <a:p>
            <a:pPr marL="228600" indent="-228600">
              <a:lnSpc>
                <a:spcPct val="150000"/>
              </a:lnSpc>
              <a:buFont typeface="+mj-lt"/>
              <a:buAutoNum type="arabicPeriod"/>
            </a:pPr>
            <a:r>
              <a:rPr lang="en-US" sz="800" b="0" i="0" dirty="0">
                <a:effectLst/>
              </a:rPr>
              <a:t>C. Baur, B. </a:t>
            </a:r>
            <a:r>
              <a:rPr lang="en-US" sz="800" b="0" i="0" dirty="0" err="1">
                <a:effectLst/>
              </a:rPr>
              <a:t>Wiestler</a:t>
            </a:r>
            <a:r>
              <a:rPr lang="en-US" sz="800" b="0" i="0" dirty="0">
                <a:effectLst/>
              </a:rPr>
              <a:t>, S. </a:t>
            </a:r>
            <a:r>
              <a:rPr lang="en-US" sz="800" b="0" i="0" dirty="0" err="1">
                <a:effectLst/>
              </a:rPr>
              <a:t>Albarqouni</a:t>
            </a:r>
            <a:r>
              <a:rPr lang="en-US" sz="800" b="0" i="0" dirty="0">
                <a:effectLst/>
              </a:rPr>
              <a:t>, and N. </a:t>
            </a:r>
            <a:r>
              <a:rPr lang="en-US" sz="800" b="0" i="0" dirty="0" err="1">
                <a:effectLst/>
              </a:rPr>
              <a:t>Navab</a:t>
            </a:r>
            <a:r>
              <a:rPr lang="en-US" sz="800" b="0" i="0" dirty="0">
                <a:effectLst/>
              </a:rPr>
              <a:t>, “Deep autoencoding models for unsupervised anomaly segmentation in brain </a:t>
            </a:r>
            <a:r>
              <a:rPr lang="en-US" sz="800" b="0" i="0" dirty="0" err="1">
                <a:effectLst/>
              </a:rPr>
              <a:t>mr</a:t>
            </a:r>
            <a:r>
              <a:rPr lang="en-US" sz="800" b="0" i="0" dirty="0">
                <a:effectLst/>
              </a:rPr>
              <a:t> images,” in </a:t>
            </a:r>
            <a:r>
              <a:rPr lang="en-US" sz="800" b="0" i="0" dirty="0" err="1">
                <a:effectLst/>
              </a:rPr>
              <a:t>BrainLes@MICCAI</a:t>
            </a:r>
            <a:r>
              <a:rPr lang="en-US" sz="800" b="0" i="0" dirty="0">
                <a:effectLst/>
              </a:rPr>
              <a:t>, 2018.</a:t>
            </a:r>
          </a:p>
          <a:p>
            <a:pPr marL="228600" indent="-228600">
              <a:lnSpc>
                <a:spcPct val="150000"/>
              </a:lnSpc>
              <a:buFont typeface="+mj-lt"/>
              <a:buAutoNum type="arabicPeriod"/>
            </a:pPr>
            <a:r>
              <a:rPr lang="en-US" sz="800" b="0" i="0" dirty="0">
                <a:effectLst/>
              </a:rPr>
              <a:t>C. Baur, S. </a:t>
            </a:r>
            <a:r>
              <a:rPr lang="en-US" sz="800" b="0" i="0" dirty="0" err="1">
                <a:effectLst/>
              </a:rPr>
              <a:t>Denner</a:t>
            </a:r>
            <a:r>
              <a:rPr lang="en-US" sz="800" b="0" i="0" dirty="0">
                <a:effectLst/>
              </a:rPr>
              <a:t>, B. </a:t>
            </a:r>
            <a:r>
              <a:rPr lang="en-US" sz="800" b="0" i="0" dirty="0" err="1">
                <a:effectLst/>
              </a:rPr>
              <a:t>Wiestler</a:t>
            </a:r>
            <a:r>
              <a:rPr lang="en-US" sz="800" b="0" i="0" dirty="0">
                <a:effectLst/>
              </a:rPr>
              <a:t>, S. </a:t>
            </a:r>
            <a:r>
              <a:rPr lang="en-US" sz="800" b="0" i="0" dirty="0" err="1">
                <a:effectLst/>
              </a:rPr>
              <a:t>Albarqouni</a:t>
            </a:r>
            <a:r>
              <a:rPr lang="en-US" sz="800" b="0" i="0" dirty="0">
                <a:effectLst/>
              </a:rPr>
              <a:t>, and N. </a:t>
            </a:r>
            <a:r>
              <a:rPr lang="en-US" sz="800" b="0" i="0" dirty="0" err="1">
                <a:effectLst/>
              </a:rPr>
              <a:t>Navab</a:t>
            </a:r>
            <a:r>
              <a:rPr lang="en-US" sz="800" b="0" i="0" dirty="0">
                <a:effectLst/>
              </a:rPr>
              <a:t>, “Autoencoders for unsupervised anomaly segmentation in brain </a:t>
            </a:r>
            <a:r>
              <a:rPr lang="en-US" sz="800" b="0" i="0" dirty="0" err="1">
                <a:effectLst/>
              </a:rPr>
              <a:t>mr</a:t>
            </a:r>
            <a:r>
              <a:rPr lang="en-US" sz="800" b="0" i="0" dirty="0">
                <a:effectLst/>
              </a:rPr>
              <a:t> images: A comparative study,” Medical image analysis, vol. 69, p. 101952, 2020.</a:t>
            </a:r>
          </a:p>
          <a:p>
            <a:pPr marL="228600" indent="-228600">
              <a:lnSpc>
                <a:spcPct val="150000"/>
              </a:lnSpc>
              <a:buFont typeface="+mj-lt"/>
              <a:buAutoNum type="arabicPeriod"/>
            </a:pPr>
            <a:r>
              <a:rPr lang="en-US" sz="800" b="0" i="0" dirty="0">
                <a:effectLst/>
              </a:rPr>
              <a:t>S. You, K. C. </a:t>
            </a:r>
            <a:r>
              <a:rPr lang="en-US" sz="800" b="0" i="0" dirty="0" err="1">
                <a:effectLst/>
              </a:rPr>
              <a:t>Tezcan</a:t>
            </a:r>
            <a:r>
              <a:rPr lang="en-US" sz="800" b="0" i="0" dirty="0">
                <a:effectLst/>
              </a:rPr>
              <a:t>, X. Chen, and E. </a:t>
            </a:r>
            <a:r>
              <a:rPr lang="en-US" sz="800" b="0" i="0" dirty="0" err="1">
                <a:effectLst/>
              </a:rPr>
              <a:t>Konukoglu</a:t>
            </a:r>
            <a:r>
              <a:rPr lang="en-US" sz="800" b="0" i="0" dirty="0">
                <a:effectLst/>
              </a:rPr>
              <a:t>, “Unsupervised lesion detection via image restoration with a normative prior,” Medical image analysis, vol. 64, p. 101713, 2018.</a:t>
            </a:r>
          </a:p>
          <a:p>
            <a:pPr marL="228600" indent="-228600">
              <a:lnSpc>
                <a:spcPct val="150000"/>
              </a:lnSpc>
              <a:buFont typeface="+mj-lt"/>
              <a:buAutoNum type="arabicPeriod"/>
            </a:pPr>
            <a:r>
              <a:rPr lang="en-US" sz="800" b="0" i="0" dirty="0">
                <a:effectLst/>
              </a:rPr>
              <a:t>T. </a:t>
            </a:r>
            <a:r>
              <a:rPr lang="en-US" sz="800" b="0" i="0" dirty="0" err="1">
                <a:effectLst/>
              </a:rPr>
              <a:t>Schlegl</a:t>
            </a:r>
            <a:r>
              <a:rPr lang="en-US" sz="800" b="0" i="0" dirty="0">
                <a:effectLst/>
              </a:rPr>
              <a:t>, P. </a:t>
            </a:r>
            <a:r>
              <a:rPr lang="en-US" sz="800" b="0" i="0" dirty="0" err="1">
                <a:effectLst/>
              </a:rPr>
              <a:t>Seeböck</a:t>
            </a:r>
            <a:r>
              <a:rPr lang="en-US" sz="800" b="0" i="0" dirty="0">
                <a:effectLst/>
              </a:rPr>
              <a:t>, S. M. </a:t>
            </a:r>
            <a:r>
              <a:rPr lang="en-US" sz="800" b="0" i="0" dirty="0" err="1">
                <a:effectLst/>
              </a:rPr>
              <a:t>Waldstein</a:t>
            </a:r>
            <a:r>
              <a:rPr lang="en-US" sz="800" b="0" i="0" dirty="0">
                <a:effectLst/>
              </a:rPr>
              <a:t>, G. </a:t>
            </a:r>
            <a:r>
              <a:rPr lang="en-US" sz="800" b="0" i="0" dirty="0" err="1">
                <a:effectLst/>
              </a:rPr>
              <a:t>Langs</a:t>
            </a:r>
            <a:r>
              <a:rPr lang="en-US" sz="800" b="0" i="0" dirty="0">
                <a:effectLst/>
              </a:rPr>
              <a:t>, and U. M. </a:t>
            </a:r>
            <a:r>
              <a:rPr lang="en-US" sz="800" b="0" i="0" dirty="0" err="1">
                <a:effectLst/>
              </a:rPr>
              <a:t>SchmidtErfurth</a:t>
            </a:r>
            <a:r>
              <a:rPr lang="en-US" sz="800" b="0" i="0" dirty="0">
                <a:effectLst/>
              </a:rPr>
              <a:t>, “f </a:t>
            </a:r>
            <a:r>
              <a:rPr lang="en-US" sz="800" b="0" i="0" dirty="0" err="1">
                <a:effectLst/>
              </a:rPr>
              <a:t>anogan</a:t>
            </a:r>
            <a:r>
              <a:rPr lang="en-US" sz="800" b="0" i="0" dirty="0">
                <a:effectLst/>
              </a:rPr>
              <a:t>: Fast unsupervised anomaly detection with generative adversarial networks,” Medical Image Analysis, vol. 54, p. 30–44, 2019.</a:t>
            </a:r>
          </a:p>
          <a:p>
            <a:pPr marL="228600" indent="-228600">
              <a:lnSpc>
                <a:spcPct val="150000"/>
              </a:lnSpc>
              <a:buFont typeface="+mj-lt"/>
              <a:buAutoNum type="arabicPeriod"/>
            </a:pPr>
            <a:r>
              <a:rPr lang="en-US" sz="800" b="0" i="0" dirty="0">
                <a:effectLst/>
              </a:rPr>
              <a:t>R. Dey and Y. Hong, “</a:t>
            </a:r>
            <a:r>
              <a:rPr lang="en-US" sz="800" b="0" i="0" dirty="0" err="1">
                <a:effectLst/>
              </a:rPr>
              <a:t>Ascnet</a:t>
            </a:r>
            <a:r>
              <a:rPr lang="en-US" sz="800" b="0" i="0" dirty="0">
                <a:effectLst/>
              </a:rPr>
              <a:t>: </a:t>
            </a:r>
            <a:r>
              <a:rPr lang="en-US" sz="800" b="0" i="0" dirty="0" err="1">
                <a:effectLst/>
              </a:rPr>
              <a:t>Adversarialbased</a:t>
            </a:r>
            <a:r>
              <a:rPr lang="en-US" sz="800" b="0" i="0" dirty="0">
                <a:effectLst/>
              </a:rPr>
              <a:t> selective network for unsupervised anomaly segmentation,” in Medical Image Computing and Computer Assisted Intervention – MICCAI 2021</a:t>
            </a:r>
          </a:p>
          <a:p>
            <a:pPr marL="228600" indent="-228600">
              <a:lnSpc>
                <a:spcPct val="150000"/>
              </a:lnSpc>
              <a:buFont typeface="+mj-lt"/>
              <a:buAutoNum type="arabicPeriod"/>
            </a:pPr>
            <a:r>
              <a:rPr lang="en-US" sz="800" b="0" i="0" dirty="0">
                <a:effectLst/>
              </a:rPr>
              <a:t>J. Wyatt, A. Leach, S. M. </a:t>
            </a:r>
            <a:r>
              <a:rPr lang="en-US" sz="800" b="0" i="0" dirty="0" err="1">
                <a:effectLst/>
              </a:rPr>
              <a:t>Schmon</a:t>
            </a:r>
            <a:r>
              <a:rPr lang="en-US" sz="800" b="0" i="0" dirty="0">
                <a:effectLst/>
              </a:rPr>
              <a:t>, and C. G. Willcocks, “</a:t>
            </a:r>
            <a:r>
              <a:rPr lang="en-US" sz="800" b="0" i="0" dirty="0" err="1">
                <a:effectLst/>
              </a:rPr>
              <a:t>Anoddpm</a:t>
            </a:r>
            <a:r>
              <a:rPr lang="en-US" sz="800" b="0" i="0" dirty="0">
                <a:effectLst/>
              </a:rPr>
              <a:t>: Anomaly detection with denoising diffusion probabilistic models using simplex noise,” 2022 IEEE/CVF Conference on Computer Vision and Pattern Recognition Workshops (CVPRW), pp. 649–</a:t>
            </a:r>
            <a:r>
              <a:rPr lang="en-US" sz="800" dirty="0"/>
              <a:t> </a:t>
            </a:r>
            <a:r>
              <a:rPr lang="en-US" sz="800" b="0" i="0" dirty="0">
                <a:effectLst/>
              </a:rPr>
              <a:t>655, 2022.</a:t>
            </a:r>
          </a:p>
          <a:p>
            <a:pPr marL="228600" indent="-228600">
              <a:lnSpc>
                <a:spcPct val="150000"/>
              </a:lnSpc>
              <a:buFont typeface="+mj-lt"/>
              <a:buAutoNum type="arabicPeriod"/>
            </a:pPr>
            <a:r>
              <a:rPr lang="en-US" sz="800" b="0" i="0" dirty="0">
                <a:effectLst/>
              </a:rPr>
              <a:t>A. </a:t>
            </a:r>
            <a:r>
              <a:rPr lang="en-US" sz="800" b="0" i="0" dirty="0" err="1">
                <a:effectLst/>
              </a:rPr>
              <a:t>Kascenas</a:t>
            </a:r>
            <a:r>
              <a:rPr lang="en-US" sz="800" b="0" i="0" dirty="0">
                <a:effectLst/>
              </a:rPr>
              <a:t>, N. </a:t>
            </a:r>
            <a:r>
              <a:rPr lang="en-US" sz="800" b="0" i="0" dirty="0" err="1">
                <a:effectLst/>
              </a:rPr>
              <a:t>Pugeault</a:t>
            </a:r>
            <a:r>
              <a:rPr lang="en-US" sz="800" b="0" i="0" dirty="0">
                <a:effectLst/>
              </a:rPr>
              <a:t>, and A. Q. O’Neil, “Denoising autoencoders for unsupervised anomaly detection in brain </a:t>
            </a:r>
            <a:r>
              <a:rPr lang="en-US" sz="800" b="0" i="0" dirty="0" err="1">
                <a:effectLst/>
              </a:rPr>
              <a:t>mri</a:t>
            </a:r>
            <a:r>
              <a:rPr lang="en-US" sz="800" b="0" i="0" dirty="0">
                <a:effectLst/>
              </a:rPr>
              <a:t>,” in International Conference on Medical Imaging with Deep Learning, 2022.</a:t>
            </a:r>
          </a:p>
          <a:p>
            <a:pPr marL="228600" indent="-228600">
              <a:lnSpc>
                <a:spcPct val="150000"/>
              </a:lnSpc>
              <a:buFont typeface="+mj-lt"/>
              <a:buAutoNum type="arabicPeriod"/>
            </a:pPr>
            <a:r>
              <a:rPr lang="en-US" sz="800" b="0" i="0" dirty="0">
                <a:effectLst/>
              </a:rPr>
              <a:t>H. </a:t>
            </a:r>
            <a:r>
              <a:rPr lang="en-US" sz="800" b="0" i="0" dirty="0" err="1">
                <a:effectLst/>
              </a:rPr>
              <a:t>Ishfaq</a:t>
            </a:r>
            <a:r>
              <a:rPr lang="en-US" sz="800" b="0" i="0" dirty="0">
                <a:effectLst/>
              </a:rPr>
              <a:t>, A. </a:t>
            </a:r>
            <a:r>
              <a:rPr lang="en-US" sz="800" b="0" i="0" dirty="0" err="1">
                <a:effectLst/>
              </a:rPr>
              <a:t>Hoogi</a:t>
            </a:r>
            <a:r>
              <a:rPr lang="en-US" sz="800" b="0" i="0" dirty="0">
                <a:effectLst/>
              </a:rPr>
              <a:t>, and D. L. Rubin, “</a:t>
            </a:r>
            <a:r>
              <a:rPr lang="en-US" sz="800" b="0" i="0" dirty="0" err="1">
                <a:effectLst/>
              </a:rPr>
              <a:t>Tvae</a:t>
            </a:r>
            <a:r>
              <a:rPr lang="en-US" sz="800" b="0" i="0" dirty="0">
                <a:effectLst/>
              </a:rPr>
              <a:t>: </a:t>
            </a:r>
            <a:r>
              <a:rPr lang="en-US" sz="800" b="0" i="0" dirty="0" err="1">
                <a:effectLst/>
              </a:rPr>
              <a:t>Tripletbased</a:t>
            </a:r>
            <a:r>
              <a:rPr lang="en-US" sz="800" b="0" i="0" dirty="0">
                <a:effectLst/>
              </a:rPr>
              <a:t> variational autoencoder using metric learning,” </a:t>
            </a:r>
            <a:r>
              <a:rPr lang="en-US" sz="800" b="0" i="0" dirty="0" err="1">
                <a:effectLst/>
              </a:rPr>
              <a:t>ArXiv</a:t>
            </a:r>
            <a:r>
              <a:rPr lang="en-US" sz="800" b="0" i="0" dirty="0">
                <a:effectLst/>
              </a:rPr>
              <a:t>, vol. abs/1802.04403, 2018.</a:t>
            </a:r>
          </a:p>
          <a:p>
            <a:pPr marL="228600" indent="-228600">
              <a:lnSpc>
                <a:spcPct val="150000"/>
              </a:lnSpc>
              <a:buFont typeface="+mj-lt"/>
              <a:buAutoNum type="arabicPeriod"/>
            </a:pPr>
            <a:r>
              <a:rPr lang="en-US" sz="800" b="0" i="0" dirty="0">
                <a:effectLst/>
              </a:rPr>
              <a:t>O. Petit, N. </a:t>
            </a:r>
            <a:r>
              <a:rPr lang="en-US" sz="800" b="0" i="0" dirty="0" err="1">
                <a:effectLst/>
              </a:rPr>
              <a:t>Thome</a:t>
            </a:r>
            <a:r>
              <a:rPr lang="en-US" sz="800" b="0" i="0" dirty="0">
                <a:effectLst/>
              </a:rPr>
              <a:t>, C. </a:t>
            </a:r>
            <a:r>
              <a:rPr lang="en-US" sz="800" b="0" i="0" dirty="0" err="1">
                <a:effectLst/>
              </a:rPr>
              <a:t>Rambour</a:t>
            </a:r>
            <a:r>
              <a:rPr lang="en-US" sz="800" b="0" i="0" dirty="0">
                <a:effectLst/>
              </a:rPr>
              <a:t>, L. </a:t>
            </a:r>
            <a:r>
              <a:rPr lang="en-US" sz="800" b="0" i="0" dirty="0" err="1">
                <a:effectLst/>
              </a:rPr>
              <a:t>Themyr</a:t>
            </a:r>
            <a:r>
              <a:rPr lang="en-US" sz="800" b="0" i="0" dirty="0">
                <a:effectLst/>
              </a:rPr>
              <a:t>, T. Collins, and L. Soler, “U net transformer: Self and cross attention for medical image segmentation,” in Machine Learning in Medical Imaging: 12th International Workshop, MLMI 2021,</a:t>
            </a:r>
            <a:br>
              <a:rPr lang="en-US" sz="800" dirty="0"/>
            </a:br>
            <a:r>
              <a:rPr lang="en-US" sz="800" b="0" i="0" dirty="0">
                <a:effectLst/>
              </a:rPr>
              <a:t>Held in Conjunction with MICCAI 2021, Strasbourg, France, September 27, 2021, Proceedings. Berlin, Heidelberg: </a:t>
            </a:r>
            <a:r>
              <a:rPr lang="en-US" sz="800" b="0" i="0" dirty="0" err="1">
                <a:effectLst/>
              </a:rPr>
              <a:t>SpringerVerlag</a:t>
            </a:r>
            <a:r>
              <a:rPr lang="en-US" sz="800" b="0" i="0" dirty="0">
                <a:effectLst/>
              </a:rPr>
              <a:t>, 2021, p. 267 –276.</a:t>
            </a:r>
          </a:p>
          <a:p>
            <a:pPr marL="228600" indent="-228600">
              <a:lnSpc>
                <a:spcPct val="150000"/>
              </a:lnSpc>
              <a:buFont typeface="+mj-lt"/>
              <a:buAutoNum type="arabicPeriod"/>
            </a:pPr>
            <a:r>
              <a:rPr lang="en-US" sz="800" b="0" i="0" dirty="0" err="1">
                <a:effectLst/>
              </a:rPr>
              <a:t>Ixi</a:t>
            </a:r>
            <a:r>
              <a:rPr lang="en-US" sz="800" b="0" i="0" dirty="0">
                <a:effectLst/>
              </a:rPr>
              <a:t> brain development dataset. Data set of nearly 600 MR images from normal, healthy subjects, along with demographic characteristics, collected as part of the Information </a:t>
            </a:r>
            <a:r>
              <a:rPr lang="en-US" sz="800" b="0" i="0" dirty="0" err="1">
                <a:effectLst/>
              </a:rPr>
              <a:t>eXtraction</a:t>
            </a:r>
            <a:r>
              <a:rPr lang="en-US" sz="800" b="0" i="0" dirty="0">
                <a:effectLst/>
              </a:rPr>
              <a:t> from Images (IXI) project available for download. Tar files containing T1, T2, PD, MRA and DTI (15 directions) scans from these subjects are available. The data has been collected at three different hospitals in London: * Hammersmith Hospital using a Philips 3T system * </a:t>
            </a:r>
            <a:r>
              <a:rPr lang="en-US" sz="800" b="0" i="0" dirty="0" err="1">
                <a:effectLst/>
              </a:rPr>
              <a:t>Guy”s</a:t>
            </a:r>
            <a:r>
              <a:rPr lang="en-US" sz="800" b="0" i="0" dirty="0">
                <a:effectLst/>
              </a:rPr>
              <a:t> Hospital using a Philips 1.5T system * Institute of Psychiatry using a GE 1.5T system.</a:t>
            </a:r>
          </a:p>
          <a:p>
            <a:pPr marL="228600" indent="-228600">
              <a:lnSpc>
                <a:spcPct val="150000"/>
              </a:lnSpc>
              <a:buFont typeface="+mj-lt"/>
              <a:buAutoNum type="arabicPeriod"/>
            </a:pPr>
            <a:r>
              <a:rPr lang="en-US" sz="800" dirty="0"/>
              <a:t>B. H. </a:t>
            </a:r>
            <a:r>
              <a:rPr lang="en-US" sz="800" dirty="0" err="1"/>
              <a:t>Menze</a:t>
            </a:r>
            <a:r>
              <a:rPr lang="en-US" sz="800" dirty="0"/>
              <a:t>, A. </a:t>
            </a:r>
            <a:r>
              <a:rPr lang="en-US" sz="800" dirty="0" err="1"/>
              <a:t>Jakab</a:t>
            </a:r>
            <a:r>
              <a:rPr lang="en-US" sz="800" dirty="0"/>
              <a:t>, S. Bauer, J. </a:t>
            </a:r>
            <a:r>
              <a:rPr lang="en-US" sz="800" dirty="0" err="1"/>
              <a:t>KalpathyCramer</a:t>
            </a:r>
            <a:r>
              <a:rPr lang="en-US" sz="800" dirty="0"/>
              <a:t>, K. Farahani, J. S. Kirby, Y. Burren, N. </a:t>
            </a:r>
            <a:r>
              <a:rPr lang="en-US" sz="800" dirty="0" err="1"/>
              <a:t>Porz</a:t>
            </a:r>
            <a:r>
              <a:rPr lang="en-US" sz="800" dirty="0"/>
              <a:t>, J. </a:t>
            </a:r>
            <a:r>
              <a:rPr lang="en-US" sz="800" dirty="0" err="1"/>
              <a:t>Slotboom</a:t>
            </a:r>
            <a:r>
              <a:rPr lang="en-US" sz="800" dirty="0"/>
              <a:t>, R. Wiest, L. </a:t>
            </a:r>
            <a:r>
              <a:rPr lang="en-US" sz="800" dirty="0" err="1"/>
              <a:t>Lanczi</a:t>
            </a:r>
            <a:r>
              <a:rPr lang="en-US" sz="800" dirty="0"/>
              <a:t>, E. R. Gerstner, M.A. Weber,  T. </a:t>
            </a:r>
            <a:r>
              <a:rPr lang="en-US" sz="800" dirty="0" err="1"/>
              <a:t>Arbel</a:t>
            </a:r>
            <a:r>
              <a:rPr lang="en-US" sz="800" dirty="0"/>
              <a:t>, B. B. </a:t>
            </a:r>
            <a:r>
              <a:rPr lang="en-US" sz="800" dirty="0" err="1"/>
              <a:t>Avants</a:t>
            </a:r>
            <a:r>
              <a:rPr lang="en-US" sz="800" dirty="0"/>
              <a:t>, N. </a:t>
            </a:r>
            <a:r>
              <a:rPr lang="en-US" sz="800" dirty="0" err="1"/>
              <a:t>Ayache</a:t>
            </a:r>
            <a:r>
              <a:rPr lang="en-US" sz="800" dirty="0"/>
              <a:t>, P. </a:t>
            </a:r>
            <a:r>
              <a:rPr lang="en-US" sz="800" dirty="0" err="1"/>
              <a:t>Buendia</a:t>
            </a:r>
            <a:r>
              <a:rPr lang="en-US" sz="800" dirty="0"/>
              <a:t>, D. L. Collins, N. Cordier, J. J. Corso, A. </a:t>
            </a:r>
            <a:r>
              <a:rPr lang="en-US" sz="800" dirty="0" err="1"/>
              <a:t>Criminisi</a:t>
            </a:r>
            <a:r>
              <a:rPr lang="en-US" sz="800" dirty="0"/>
              <a:t>, T. Das, H. </a:t>
            </a:r>
            <a:r>
              <a:rPr lang="en-US" sz="800" dirty="0" err="1"/>
              <a:t>Delingette</a:t>
            </a:r>
            <a:r>
              <a:rPr lang="en-US" sz="800" dirty="0"/>
              <a:t>, </a:t>
            </a:r>
            <a:r>
              <a:rPr lang="en-US" sz="800" dirty="0" err="1"/>
              <a:t>Çagatay</a:t>
            </a:r>
            <a:r>
              <a:rPr lang="en-US" sz="800" dirty="0"/>
              <a:t> </a:t>
            </a:r>
            <a:r>
              <a:rPr lang="en-US" sz="800" dirty="0" err="1"/>
              <a:t>Demiralp</a:t>
            </a:r>
            <a:r>
              <a:rPr lang="en-US" sz="800" dirty="0"/>
              <a:t>, C. R. Durst, M. </a:t>
            </a:r>
            <a:r>
              <a:rPr lang="en-US" sz="800" dirty="0" err="1"/>
              <a:t>Dojat</a:t>
            </a:r>
            <a:r>
              <a:rPr lang="en-US" sz="800" dirty="0"/>
              <a:t>, S. Doyle, J. Festa, F. Forbes, E. </a:t>
            </a:r>
            <a:r>
              <a:rPr lang="en-US" sz="800" dirty="0" err="1"/>
              <a:t>Geremia</a:t>
            </a:r>
            <a:r>
              <a:rPr lang="en-US" sz="800" dirty="0"/>
              <a:t>, B. </a:t>
            </a:r>
            <a:r>
              <a:rPr lang="en-US" sz="800" dirty="0" err="1"/>
              <a:t>Glocker</a:t>
            </a:r>
            <a:r>
              <a:rPr lang="en-US" sz="800" dirty="0"/>
              <a:t>, P. </a:t>
            </a:r>
            <a:r>
              <a:rPr lang="en-US" sz="800" dirty="0" err="1"/>
              <a:t>Golland</a:t>
            </a:r>
            <a:r>
              <a:rPr lang="en-US" sz="800" dirty="0"/>
              <a:t>, X. Guo, A. </a:t>
            </a:r>
            <a:r>
              <a:rPr lang="en-US" sz="800" dirty="0" err="1"/>
              <a:t>Hamamci</a:t>
            </a:r>
            <a:r>
              <a:rPr lang="en-US" sz="800" dirty="0"/>
              <a:t>, K. M. </a:t>
            </a:r>
            <a:r>
              <a:rPr lang="en-US" sz="800" dirty="0" err="1"/>
              <a:t>Iftekharuddin</a:t>
            </a:r>
            <a:r>
              <a:rPr lang="en-US" sz="800" dirty="0"/>
              <a:t>, R. Jena, N. M. John, E. </a:t>
            </a:r>
            <a:r>
              <a:rPr lang="en-US" sz="800" dirty="0" err="1"/>
              <a:t>Konukoglu</a:t>
            </a:r>
            <a:r>
              <a:rPr lang="en-US" sz="800" dirty="0"/>
              <a:t>, D. </a:t>
            </a:r>
            <a:r>
              <a:rPr lang="en-US" sz="800" dirty="0" err="1"/>
              <a:t>Lashkari</a:t>
            </a:r>
            <a:r>
              <a:rPr lang="en-US" sz="800" dirty="0"/>
              <a:t>, J. A. </a:t>
            </a:r>
            <a:r>
              <a:rPr lang="en-US" sz="800" dirty="0" err="1"/>
              <a:t>Mariz</a:t>
            </a:r>
            <a:r>
              <a:rPr lang="en-US" sz="800" dirty="0"/>
              <a:t>, R. Meier, S. Pereira, D. </a:t>
            </a:r>
            <a:r>
              <a:rPr lang="en-US" sz="800" dirty="0" err="1"/>
              <a:t>Precup</a:t>
            </a:r>
            <a:r>
              <a:rPr lang="en-US" sz="800" dirty="0"/>
              <a:t>, S. J. Price, T. </a:t>
            </a:r>
            <a:r>
              <a:rPr lang="en-US" sz="800" dirty="0" err="1"/>
              <a:t>RiklinRaviv</a:t>
            </a:r>
            <a:r>
              <a:rPr lang="en-US" sz="800" dirty="0"/>
              <a:t>, S. M. S. Reza, M. T. Ryan, D. </a:t>
            </a:r>
            <a:r>
              <a:rPr lang="en-US" sz="800" dirty="0" err="1"/>
              <a:t>Sarikaya</a:t>
            </a:r>
            <a:r>
              <a:rPr lang="en-US" sz="800" dirty="0"/>
              <a:t>, L. H. Schwartz, H.C. Shin, J. </a:t>
            </a:r>
            <a:r>
              <a:rPr lang="en-US" sz="800" dirty="0" err="1"/>
              <a:t>Shotton</a:t>
            </a:r>
            <a:r>
              <a:rPr lang="en-US" sz="800" dirty="0"/>
              <a:t>, C. A. Silva, N. J. Sousa, N. K. </a:t>
            </a:r>
            <a:r>
              <a:rPr lang="en-US" sz="800" dirty="0" err="1"/>
              <a:t>Subbanna</a:t>
            </a:r>
            <a:r>
              <a:rPr lang="en-US" sz="800" dirty="0"/>
              <a:t>, G. </a:t>
            </a:r>
            <a:r>
              <a:rPr lang="en-US" sz="800" dirty="0" err="1"/>
              <a:t>Székely</a:t>
            </a:r>
            <a:r>
              <a:rPr lang="en-US" sz="800" dirty="0"/>
              <a:t>, T. J. Taylor, O. M. Thomas, N. </a:t>
            </a:r>
            <a:r>
              <a:rPr lang="en-US" sz="800" dirty="0" err="1"/>
              <a:t>Tustison</a:t>
            </a:r>
            <a:r>
              <a:rPr lang="en-US" sz="800" dirty="0"/>
              <a:t>, G. B. </a:t>
            </a:r>
            <a:r>
              <a:rPr lang="en-US" sz="800" dirty="0" err="1"/>
              <a:t>Ünal</a:t>
            </a:r>
            <a:r>
              <a:rPr lang="en-US" sz="800" dirty="0"/>
              <a:t>, F. </a:t>
            </a:r>
            <a:r>
              <a:rPr lang="en-US" sz="800" dirty="0" err="1"/>
              <a:t>Vasseur</a:t>
            </a:r>
            <a:r>
              <a:rPr lang="en-US" sz="800" dirty="0"/>
              <a:t>, M. </a:t>
            </a:r>
            <a:r>
              <a:rPr lang="en-US" sz="800" dirty="0" err="1"/>
              <a:t>Wintermark</a:t>
            </a:r>
            <a:r>
              <a:rPr lang="en-US" sz="800" dirty="0"/>
              <a:t>, D. H. Ye, L. Zhao, B. Zhao, D. </a:t>
            </a:r>
            <a:r>
              <a:rPr lang="en-US" sz="800" dirty="0" err="1"/>
              <a:t>Zikic</a:t>
            </a:r>
            <a:r>
              <a:rPr lang="en-US" sz="800" dirty="0"/>
              <a:t>, M. </a:t>
            </a:r>
            <a:r>
              <a:rPr lang="en-US" sz="800" dirty="0" err="1"/>
              <a:t>Prastawa</a:t>
            </a:r>
            <a:r>
              <a:rPr lang="en-US" sz="800" dirty="0"/>
              <a:t>, M. Reyes, and K. V. </a:t>
            </a:r>
            <a:r>
              <a:rPr lang="en-US" sz="800" dirty="0" err="1"/>
              <a:t>Leemput</a:t>
            </a:r>
            <a:r>
              <a:rPr lang="en-US" sz="800" dirty="0"/>
              <a:t>, “The multimodal brain tumor image segmentation benchmark (brats),” IEEE Transactions on Medical Imaging, vol. 34, pp. 1993–2024, 2015. </a:t>
            </a:r>
          </a:p>
          <a:p>
            <a:pPr marL="228600" indent="-228600">
              <a:lnSpc>
                <a:spcPct val="150000"/>
              </a:lnSpc>
              <a:buFont typeface="+mj-lt"/>
              <a:buAutoNum type="arabicPeriod"/>
            </a:pPr>
            <a:r>
              <a:rPr lang="en-US" sz="800" dirty="0"/>
              <a:t>F. </a:t>
            </a:r>
            <a:r>
              <a:rPr lang="en-US" sz="800" dirty="0" err="1"/>
              <a:t>Isensee</a:t>
            </a:r>
            <a:r>
              <a:rPr lang="en-US" sz="800" dirty="0"/>
              <a:t>, M. Schell, I. </a:t>
            </a:r>
            <a:r>
              <a:rPr lang="en-US" sz="800" dirty="0" err="1"/>
              <a:t>Tursunova</a:t>
            </a:r>
            <a:r>
              <a:rPr lang="en-US" sz="800" dirty="0"/>
              <a:t>, G. Brugnara, D. </a:t>
            </a:r>
            <a:r>
              <a:rPr lang="en-US" sz="800" dirty="0" err="1"/>
              <a:t>Bonekamp</a:t>
            </a:r>
            <a:r>
              <a:rPr lang="en-US" sz="800" dirty="0"/>
              <a:t>, U. </a:t>
            </a:r>
            <a:r>
              <a:rPr lang="en-US" sz="800" dirty="0" err="1"/>
              <a:t>Neuberger,A</a:t>
            </a:r>
            <a:r>
              <a:rPr lang="en-US" sz="800" dirty="0"/>
              <a:t>. Wick, H. P. Schlemmer, S. </a:t>
            </a:r>
            <a:r>
              <a:rPr lang="en-US" sz="800" dirty="0" err="1"/>
              <a:t>Heiland</a:t>
            </a:r>
            <a:r>
              <a:rPr lang="en-US" sz="800" dirty="0"/>
              <a:t>, W. Wick, M. </a:t>
            </a:r>
            <a:r>
              <a:rPr lang="en-US" sz="800" dirty="0" err="1"/>
              <a:t>Bendszus</a:t>
            </a:r>
            <a:r>
              <a:rPr lang="en-US" sz="800" dirty="0"/>
              <a:t>, K. </a:t>
            </a:r>
            <a:r>
              <a:rPr lang="en-US" sz="800" dirty="0" err="1"/>
              <a:t>MaierHein</a:t>
            </a:r>
            <a:r>
              <a:rPr lang="en-US" sz="800" dirty="0"/>
              <a:t>, and P. </a:t>
            </a:r>
            <a:r>
              <a:rPr lang="en-US" sz="800" dirty="0" err="1"/>
              <a:t>Kickingereder</a:t>
            </a:r>
            <a:r>
              <a:rPr lang="en-US" sz="800" dirty="0"/>
              <a:t>, “Automated brain extraction of multisequence </a:t>
            </a:r>
            <a:r>
              <a:rPr lang="en-US" sz="800" dirty="0" err="1"/>
              <a:t>mri</a:t>
            </a:r>
            <a:r>
              <a:rPr lang="en-US" sz="800" dirty="0"/>
              <a:t> using artificial neural networks,” Human Brain Mapping, vol. 40, pp. 4952 – 4964, 2019.</a:t>
            </a:r>
            <a:br>
              <a:rPr lang="en-US" sz="800" dirty="0"/>
            </a:br>
            <a:br>
              <a:rPr lang="en-US" sz="800" dirty="0"/>
            </a:br>
            <a:endParaRPr lang="en-US" sz="800" b="0" i="0" dirty="0">
              <a:effectLst/>
              <a:latin typeface="Times New Roman" panose="02020603050405020304" pitchFamily="18" charset="0"/>
            </a:endParaRPr>
          </a:p>
          <a:p>
            <a:pPr marL="228600" indent="-228600">
              <a:lnSpc>
                <a:spcPct val="150000"/>
              </a:lnSpc>
              <a:buFont typeface="+mj-lt"/>
              <a:buAutoNum type="arabicPeriod"/>
            </a:pPr>
            <a:endParaRPr lang="en" altLang="zh-TW" sz="800" b="0" i="0" dirty="0">
              <a:effectLst/>
              <a:latin typeface="Times New Roman" panose="02020603050405020304" pitchFamily="18" charset="0"/>
            </a:endParaRPr>
          </a:p>
          <a:p>
            <a:pPr marL="228600" indent="-228600">
              <a:lnSpc>
                <a:spcPct val="150000"/>
              </a:lnSpc>
              <a:buFont typeface="+mj-lt"/>
              <a:buAutoNum type="arabicPeriod"/>
            </a:pPr>
            <a:endParaRPr lang="en" altLang="zh-TW" sz="800" b="0" i="0" dirty="0">
              <a:effectLst/>
              <a:latin typeface="Times New Roman" panose="02020603050405020304" pitchFamily="18" charset="0"/>
            </a:endParaRPr>
          </a:p>
          <a:p>
            <a:pPr marL="228600" indent="-228600">
              <a:lnSpc>
                <a:spcPct val="150000"/>
              </a:lnSpc>
              <a:buFont typeface="+mj-lt"/>
              <a:buAutoNum type="arabicPeriod"/>
            </a:pPr>
            <a:endParaRPr kumimoji="1" lang="zh-TW" altLang="en-US" sz="800" dirty="0">
              <a:latin typeface="Times New Roman" panose="0202060305040502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1424CBA7-209E-2C24-C0F4-3221DD5567ED}"/>
              </a:ext>
            </a:extLst>
          </p:cNvPr>
          <p:cNvSpPr>
            <a:spLocks noGrp="1"/>
          </p:cNvSpPr>
          <p:nvPr>
            <p:ph type="sldNum" sz="quarter" idx="12"/>
          </p:nvPr>
        </p:nvSpPr>
        <p:spPr/>
        <p:txBody>
          <a:bodyPr/>
          <a:lstStyle/>
          <a:p>
            <a:fld id="{9A9354D6-262D-7940-B9DF-ED0362076AA6}" type="slidenum">
              <a:rPr kumimoji="1" lang="zh-TW" altLang="en-US" smtClean="0"/>
              <a:pPr/>
              <a:t>49</a:t>
            </a:fld>
            <a:endParaRPr kumimoji="1" lang="zh-TW" altLang="en-US" dirty="0"/>
          </a:p>
        </p:txBody>
      </p:sp>
    </p:spTree>
    <p:extLst>
      <p:ext uri="{BB962C8B-B14F-4D97-AF65-F5344CB8AC3E}">
        <p14:creationId xmlns:p14="http://schemas.microsoft.com/office/powerpoint/2010/main" val="2057647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552028"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Introduction</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2776529" cy="707886"/>
          </a:xfrm>
          <a:prstGeom prst="rect">
            <a:avLst/>
          </a:prstGeom>
          <a:noFill/>
        </p:spPr>
        <p:txBody>
          <a:bodyPr wrap="none" rtlCol="0">
            <a:spAutoFit/>
          </a:bodyPr>
          <a:lstStyle/>
          <a:p>
            <a:r>
              <a:rPr kumimoji="1" lang="en-US" altLang="zh-TW" sz="4000" dirty="0">
                <a:cs typeface="Times New Roman" panose="02020603050405020304" pitchFamily="18" charset="0"/>
              </a:rPr>
              <a:t>Introduction</a:t>
            </a:r>
            <a:endParaRPr kumimoji="1" lang="zh-TW" altLang="en-US" sz="4000" dirty="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4AB9C2A5-02F7-FE37-B41B-3EEC97DDCF09}"/>
              </a:ext>
            </a:extLst>
          </p:cNvPr>
          <p:cNvSpPr>
            <a:spLocks noGrp="1"/>
          </p:cNvSpPr>
          <p:nvPr>
            <p:ph type="sldNum" sz="quarter" idx="12"/>
          </p:nvPr>
        </p:nvSpPr>
        <p:spPr/>
        <p:txBody>
          <a:bodyPr/>
          <a:lstStyle/>
          <a:p>
            <a:fld id="{9A9354D6-262D-7940-B9DF-ED0362076AA6}" type="slidenum">
              <a:rPr kumimoji="1" lang="zh-TW" altLang="en-US" smtClean="0"/>
              <a:pPr/>
              <a:t>5</a:t>
            </a:fld>
            <a:endParaRPr kumimoji="1" lang="zh-TW" altLang="en-US" dirty="0"/>
          </a:p>
        </p:txBody>
      </p:sp>
      <p:sp>
        <p:nvSpPr>
          <p:cNvPr id="2" name="TextBox 1">
            <a:extLst>
              <a:ext uri="{FF2B5EF4-FFF2-40B4-BE49-F238E27FC236}">
                <a16:creationId xmlns:a16="http://schemas.microsoft.com/office/drawing/2014/main" id="{5747DEEC-D373-481A-9169-B953E4D4417C}"/>
              </a:ext>
            </a:extLst>
          </p:cNvPr>
          <p:cNvSpPr txBox="1"/>
          <p:nvPr/>
        </p:nvSpPr>
        <p:spPr>
          <a:xfrm>
            <a:off x="981250" y="1633363"/>
            <a:ext cx="9648650" cy="3416320"/>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effectLst/>
              </a:rPr>
              <a:t>Supervised machine learning techniques have demonstrated remarkable achievements across diverse applications, notably in the domain of lesion detection on MRI</a:t>
            </a:r>
            <a:r>
              <a:rPr lang="en-US" sz="2400" dirty="0"/>
              <a:t>, even a method from 4 years ago (OM-Net + </a:t>
            </a:r>
            <a:r>
              <a:rPr lang="en-US" sz="2400" dirty="0" err="1"/>
              <a:t>CGAp</a:t>
            </a:r>
            <a:r>
              <a:rPr lang="en-US" sz="2400" dirty="0"/>
              <a:t>) </a:t>
            </a:r>
            <a:r>
              <a:rPr lang="en-US" sz="2000" dirty="0"/>
              <a:t>[3] </a:t>
            </a:r>
            <a:r>
              <a:rPr lang="en-US" sz="2400" dirty="0"/>
              <a:t>already achieved 90% DICE score on brain tumor segmentation task.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a:t>
            </a:r>
            <a:r>
              <a:rPr lang="en-US" sz="2400" b="0" i="0" dirty="0">
                <a:effectLst/>
              </a:rPr>
              <a:t>hile unsupervised approaches, to this date, are yet to surpass their performance. Thus it’s complexity offer room for further improvements and innovations.</a:t>
            </a:r>
            <a:endParaRPr lang="en-US" sz="2400" dirty="0"/>
          </a:p>
          <a:p>
            <a:pPr marL="342900" indent="-342900">
              <a:buFont typeface="Arial" panose="020B0604020202020204" pitchFamily="34" charset="0"/>
              <a:buChar char="•"/>
            </a:pPr>
            <a:endParaRPr lang="en-US" sz="2400" dirty="0"/>
          </a:p>
        </p:txBody>
      </p:sp>
      <p:sp>
        <p:nvSpPr>
          <p:cNvPr id="8" name="TextBox 7">
            <a:extLst>
              <a:ext uri="{FF2B5EF4-FFF2-40B4-BE49-F238E27FC236}">
                <a16:creationId xmlns:a16="http://schemas.microsoft.com/office/drawing/2014/main" id="{04186E08-B743-442E-8B86-3C507D21C8EA}"/>
              </a:ext>
            </a:extLst>
          </p:cNvPr>
          <p:cNvSpPr txBox="1"/>
          <p:nvPr/>
        </p:nvSpPr>
        <p:spPr>
          <a:xfrm>
            <a:off x="0" y="6417370"/>
            <a:ext cx="11536680" cy="340734"/>
          </a:xfrm>
          <a:prstGeom prst="rect">
            <a:avLst/>
          </a:prstGeom>
          <a:noFill/>
        </p:spPr>
        <p:txBody>
          <a:bodyPr wrap="square" rtlCol="0">
            <a:spAutoFit/>
          </a:bodyPr>
          <a:lstStyle/>
          <a:p>
            <a:pPr>
              <a:lnSpc>
                <a:spcPct val="150000"/>
              </a:lnSpc>
            </a:pPr>
            <a:r>
              <a:rPr lang="en-US" sz="1200" b="0" i="0" dirty="0">
                <a:effectLst/>
              </a:rPr>
              <a:t>[3] Zhou et al., “</a:t>
            </a:r>
            <a:r>
              <a:rPr lang="en-US" sz="1200" b="0" i="0" dirty="0" err="1">
                <a:effectLst/>
              </a:rPr>
              <a:t>Onepass</a:t>
            </a:r>
            <a:r>
              <a:rPr lang="en-US" sz="1200" b="0" i="0" dirty="0">
                <a:effectLst/>
              </a:rPr>
              <a:t> multitask networks with </a:t>
            </a:r>
            <a:r>
              <a:rPr lang="en-US" sz="1200" b="0" i="0" dirty="0" err="1">
                <a:effectLst/>
              </a:rPr>
              <a:t>crosstask</a:t>
            </a:r>
            <a:r>
              <a:rPr lang="en-US" sz="1200" b="0" i="0" dirty="0">
                <a:effectLst/>
              </a:rPr>
              <a:t> guided attention for brain tumor segmentation,” IEEE Transactions on Image Processing, 2019.</a:t>
            </a:r>
            <a:endParaRPr lang="en-US" altLang="zh-TW" sz="1200" b="0" i="0" dirty="0">
              <a:effectLst/>
            </a:endParaRPr>
          </a:p>
        </p:txBody>
      </p:sp>
    </p:spTree>
    <p:extLst>
      <p:ext uri="{BB962C8B-B14F-4D97-AF65-F5344CB8AC3E}">
        <p14:creationId xmlns:p14="http://schemas.microsoft.com/office/powerpoint/2010/main" val="2762565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0E7F6"/>
        </a:solidFill>
        <a:effectLst/>
      </p:bgPr>
    </p:bg>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23ECCEB-2EAD-F8F5-A957-DF7278598034}"/>
              </a:ext>
            </a:extLst>
          </p:cNvPr>
          <p:cNvSpPr txBox="1"/>
          <p:nvPr/>
        </p:nvSpPr>
        <p:spPr>
          <a:xfrm>
            <a:off x="4662755" y="2998113"/>
            <a:ext cx="2866490" cy="861774"/>
          </a:xfrm>
          <a:prstGeom prst="rect">
            <a:avLst/>
          </a:prstGeom>
          <a:noFill/>
        </p:spPr>
        <p:txBody>
          <a:bodyPr wrap="none" rtlCol="0">
            <a:spAutoFit/>
          </a:bodyPr>
          <a:lstStyle/>
          <a:p>
            <a:r>
              <a:rPr kumimoji="1" lang="en-US" altLang="zh-TW" sz="5000" dirty="0">
                <a:latin typeface="Calisto MT" panose="02040603050505030304" pitchFamily="18" charset="0"/>
              </a:rPr>
              <a:t>Appendix</a:t>
            </a:r>
            <a:endParaRPr kumimoji="1" lang="zh-TW" altLang="en-US" sz="5000" dirty="0">
              <a:latin typeface="Calisto MT" panose="02040603050505030304" pitchFamily="18" charset="0"/>
            </a:endParaRPr>
          </a:p>
        </p:txBody>
      </p:sp>
    </p:spTree>
    <p:extLst>
      <p:ext uri="{BB962C8B-B14F-4D97-AF65-F5344CB8AC3E}">
        <p14:creationId xmlns:p14="http://schemas.microsoft.com/office/powerpoint/2010/main" val="2516524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49683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Experimental Results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5" y="492218"/>
            <a:ext cx="10535650" cy="1323439"/>
          </a:xfrm>
          <a:prstGeom prst="rect">
            <a:avLst/>
          </a:prstGeom>
          <a:noFill/>
        </p:spPr>
        <p:txBody>
          <a:bodyPr wrap="square" rtlCol="0">
            <a:spAutoFit/>
          </a:bodyPr>
          <a:lstStyle/>
          <a:p>
            <a:r>
              <a:rPr lang="en-US" sz="4000" dirty="0"/>
              <a:t>Latent Projection of Bottleneck Latent and Resampled Healthy Latent for 30 and 100 scans</a:t>
            </a:r>
            <a:endParaRPr kumimoji="1" lang="zh-TW" altLang="en-US" sz="4000" dirty="0">
              <a:latin typeface="Calisto MT" panose="0204060305050503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FB5D7D06-5682-6534-51D3-415532C79A8C}"/>
              </a:ext>
            </a:extLst>
          </p:cNvPr>
          <p:cNvSpPr>
            <a:spLocks noGrp="1"/>
          </p:cNvSpPr>
          <p:nvPr>
            <p:ph type="sldNum" sz="quarter" idx="12"/>
          </p:nvPr>
        </p:nvSpPr>
        <p:spPr/>
        <p:txBody>
          <a:bodyPr/>
          <a:lstStyle/>
          <a:p>
            <a:fld id="{9A9354D6-262D-7940-B9DF-ED0362076AA6}" type="slidenum">
              <a:rPr kumimoji="1" lang="zh-TW" altLang="en-US" smtClean="0"/>
              <a:pPr/>
              <a:t>51</a:t>
            </a:fld>
            <a:endParaRPr kumimoji="1" lang="zh-TW" altLang="en-US" dirty="0"/>
          </a:p>
        </p:txBody>
      </p:sp>
      <p:pic>
        <p:nvPicPr>
          <p:cNvPr id="3" name="Picture 2">
            <a:extLst>
              <a:ext uri="{FF2B5EF4-FFF2-40B4-BE49-F238E27FC236}">
                <a16:creationId xmlns:a16="http://schemas.microsoft.com/office/drawing/2014/main" id="{F7346650-3546-4CA0-BDC5-C9EEC11CC294}"/>
              </a:ext>
            </a:extLst>
          </p:cNvPr>
          <p:cNvPicPr>
            <a:picLocks noChangeAspect="1"/>
          </p:cNvPicPr>
          <p:nvPr/>
        </p:nvPicPr>
        <p:blipFill>
          <a:blip r:embed="rId4"/>
          <a:stretch>
            <a:fillRect/>
          </a:stretch>
        </p:blipFill>
        <p:spPr>
          <a:xfrm>
            <a:off x="452208" y="2333656"/>
            <a:ext cx="5510441" cy="2529537"/>
          </a:xfrm>
          <a:prstGeom prst="rect">
            <a:avLst/>
          </a:prstGeom>
        </p:spPr>
      </p:pic>
      <p:pic>
        <p:nvPicPr>
          <p:cNvPr id="9" name="Picture 8">
            <a:extLst>
              <a:ext uri="{FF2B5EF4-FFF2-40B4-BE49-F238E27FC236}">
                <a16:creationId xmlns:a16="http://schemas.microsoft.com/office/drawing/2014/main" id="{46AC3821-ABE2-4A59-8F86-795852F4D5EC}"/>
              </a:ext>
            </a:extLst>
          </p:cNvPr>
          <p:cNvPicPr>
            <a:picLocks noChangeAspect="1"/>
          </p:cNvPicPr>
          <p:nvPr/>
        </p:nvPicPr>
        <p:blipFill>
          <a:blip r:embed="rId5"/>
          <a:stretch>
            <a:fillRect/>
          </a:stretch>
        </p:blipFill>
        <p:spPr>
          <a:xfrm>
            <a:off x="6376816" y="2267518"/>
            <a:ext cx="5510441" cy="2586150"/>
          </a:xfrm>
          <a:prstGeom prst="rect">
            <a:avLst/>
          </a:prstGeom>
        </p:spPr>
      </p:pic>
      <p:sp>
        <p:nvSpPr>
          <p:cNvPr id="11" name="TextBox 10">
            <a:extLst>
              <a:ext uri="{FF2B5EF4-FFF2-40B4-BE49-F238E27FC236}">
                <a16:creationId xmlns:a16="http://schemas.microsoft.com/office/drawing/2014/main" id="{B3706467-C0AE-4C1A-AE09-1099C67F078B}"/>
              </a:ext>
            </a:extLst>
          </p:cNvPr>
          <p:cNvSpPr txBox="1"/>
          <p:nvPr/>
        </p:nvSpPr>
        <p:spPr>
          <a:xfrm>
            <a:off x="2352675" y="4875028"/>
            <a:ext cx="979435" cy="369332"/>
          </a:xfrm>
          <a:prstGeom prst="rect">
            <a:avLst/>
          </a:prstGeom>
          <a:noFill/>
        </p:spPr>
        <p:txBody>
          <a:bodyPr wrap="none" rtlCol="0">
            <a:spAutoFit/>
          </a:bodyPr>
          <a:lstStyle/>
          <a:p>
            <a:r>
              <a:rPr lang="en-US" dirty="0"/>
              <a:t>30 scans</a:t>
            </a:r>
            <a:endParaRPr lang="LID4096" dirty="0"/>
          </a:p>
        </p:txBody>
      </p:sp>
      <p:sp>
        <p:nvSpPr>
          <p:cNvPr id="23" name="TextBox 22">
            <a:extLst>
              <a:ext uri="{FF2B5EF4-FFF2-40B4-BE49-F238E27FC236}">
                <a16:creationId xmlns:a16="http://schemas.microsoft.com/office/drawing/2014/main" id="{77A7E1C1-F68D-4228-A5A0-3DA786B7A5EA}"/>
              </a:ext>
            </a:extLst>
          </p:cNvPr>
          <p:cNvSpPr txBox="1"/>
          <p:nvPr/>
        </p:nvSpPr>
        <p:spPr>
          <a:xfrm>
            <a:off x="8199946" y="4875028"/>
            <a:ext cx="1096454" cy="369332"/>
          </a:xfrm>
          <a:prstGeom prst="rect">
            <a:avLst/>
          </a:prstGeom>
          <a:noFill/>
        </p:spPr>
        <p:txBody>
          <a:bodyPr wrap="none" rtlCol="0">
            <a:spAutoFit/>
          </a:bodyPr>
          <a:lstStyle/>
          <a:p>
            <a:r>
              <a:rPr lang="en-US" dirty="0"/>
              <a:t>100 scans</a:t>
            </a:r>
            <a:endParaRPr lang="LID4096" dirty="0"/>
          </a:p>
        </p:txBody>
      </p:sp>
    </p:spTree>
    <p:extLst>
      <p:ext uri="{BB962C8B-B14F-4D97-AF65-F5344CB8AC3E}">
        <p14:creationId xmlns:p14="http://schemas.microsoft.com/office/powerpoint/2010/main" val="3558267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249683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Experimental Results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11785599" cy="707886"/>
          </a:xfrm>
          <a:prstGeom prst="rect">
            <a:avLst/>
          </a:prstGeom>
          <a:noFill/>
        </p:spPr>
        <p:txBody>
          <a:bodyPr wrap="none" rtlCol="0">
            <a:spAutoFit/>
          </a:bodyPr>
          <a:lstStyle/>
          <a:p>
            <a:r>
              <a:rPr kumimoji="1" lang="en-US" altLang="zh-TW" sz="4000" dirty="0">
                <a:latin typeface="Calisto MT" panose="02040603050505030304" pitchFamily="18" charset="0"/>
                <a:cs typeface="Times New Roman" panose="02020603050405020304" pitchFamily="18" charset="0"/>
              </a:rPr>
              <a:t>Comparison with other methods on 100 scans dataset</a:t>
            </a:r>
            <a:endParaRPr kumimoji="1" lang="zh-TW" altLang="en-US" sz="4000" dirty="0">
              <a:latin typeface="Calisto MT" panose="02040603050505030304" pitchFamily="18" charset="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E9954F9A-70D0-E7F3-0A43-4A570732A32F}"/>
              </a:ext>
            </a:extLst>
          </p:cNvPr>
          <p:cNvSpPr>
            <a:spLocks noGrp="1"/>
          </p:cNvSpPr>
          <p:nvPr>
            <p:ph type="sldNum" sz="quarter" idx="12"/>
          </p:nvPr>
        </p:nvSpPr>
        <p:spPr/>
        <p:txBody>
          <a:bodyPr/>
          <a:lstStyle/>
          <a:p>
            <a:fld id="{9A9354D6-262D-7940-B9DF-ED0362076AA6}" type="slidenum">
              <a:rPr kumimoji="1" lang="zh-TW" altLang="en-US" smtClean="0"/>
              <a:pPr/>
              <a:t>52</a:t>
            </a:fld>
            <a:endParaRPr kumimoji="1" lang="zh-TW" altLang="en-US" dirty="0"/>
          </a:p>
        </p:txBody>
      </p:sp>
      <p:graphicFrame>
        <p:nvGraphicFramePr>
          <p:cNvPr id="11" name="Table 10">
            <a:extLst>
              <a:ext uri="{FF2B5EF4-FFF2-40B4-BE49-F238E27FC236}">
                <a16:creationId xmlns:a16="http://schemas.microsoft.com/office/drawing/2014/main" id="{7D59526A-D409-4771-9E03-951696FDCCDD}"/>
              </a:ext>
            </a:extLst>
          </p:cNvPr>
          <p:cNvGraphicFramePr>
            <a:graphicFrameLocks noGrp="1"/>
          </p:cNvGraphicFramePr>
          <p:nvPr>
            <p:extLst>
              <p:ext uri="{D42A27DB-BD31-4B8C-83A1-F6EECF244321}">
                <p14:modId xmlns:p14="http://schemas.microsoft.com/office/powerpoint/2010/main" val="1950134526"/>
              </p:ext>
            </p:extLst>
          </p:nvPr>
        </p:nvGraphicFramePr>
        <p:xfrm>
          <a:off x="683978" y="1475519"/>
          <a:ext cx="10641105" cy="4769361"/>
        </p:xfrm>
        <a:graphic>
          <a:graphicData uri="http://schemas.openxmlformats.org/drawingml/2006/table">
            <a:tbl>
              <a:tblPr/>
              <a:tblGrid>
                <a:gridCol w="3968409">
                  <a:extLst>
                    <a:ext uri="{9D8B030D-6E8A-4147-A177-3AD203B41FA5}">
                      <a16:colId xmlns:a16="http://schemas.microsoft.com/office/drawing/2014/main" val="3209201831"/>
                    </a:ext>
                  </a:extLst>
                </a:gridCol>
                <a:gridCol w="2224232">
                  <a:extLst>
                    <a:ext uri="{9D8B030D-6E8A-4147-A177-3AD203B41FA5}">
                      <a16:colId xmlns:a16="http://schemas.microsoft.com/office/drawing/2014/main" val="3307034745"/>
                    </a:ext>
                  </a:extLst>
                </a:gridCol>
                <a:gridCol w="2224232">
                  <a:extLst>
                    <a:ext uri="{9D8B030D-6E8A-4147-A177-3AD203B41FA5}">
                      <a16:colId xmlns:a16="http://schemas.microsoft.com/office/drawing/2014/main" val="1891939204"/>
                    </a:ext>
                  </a:extLst>
                </a:gridCol>
                <a:gridCol w="2224232">
                  <a:extLst>
                    <a:ext uri="{9D8B030D-6E8A-4147-A177-3AD203B41FA5}">
                      <a16:colId xmlns:a16="http://schemas.microsoft.com/office/drawing/2014/main" val="4285374761"/>
                    </a:ext>
                  </a:extLst>
                </a:gridCol>
              </a:tblGrid>
              <a:tr h="529929">
                <a:tc>
                  <a:txBody>
                    <a:bodyPr/>
                    <a:lstStyle/>
                    <a:p>
                      <a:pPr algn="ctr" fontAlgn="base"/>
                      <a:r>
                        <a:rPr lang="en-US" sz="2000" b="1" i="0" dirty="0">
                          <a:solidFill>
                            <a:srgbClr val="FFFFFF"/>
                          </a:solidFill>
                          <a:effectLst/>
                          <a:latin typeface="Calibri" panose="020F0502020204030204" pitchFamily="34" charset="0"/>
                        </a:rPr>
                        <a:t>Model​</a:t>
                      </a:r>
                      <a:endParaRPr lang="en-US" sz="2000" b="1" i="0" dirty="0">
                        <a:solidFill>
                          <a:srgbClr val="FFFFFF"/>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2000" b="1" i="0" dirty="0">
                          <a:solidFill>
                            <a:srgbClr val="FFFFFF"/>
                          </a:solidFill>
                          <a:effectLst/>
                          <a:latin typeface="Calibri" panose="020F0502020204030204" pitchFamily="34" charset="0"/>
                        </a:rPr>
                        <a:t>DICE​</a:t>
                      </a:r>
                      <a:endParaRPr lang="en-US" sz="2000" b="1" i="0" dirty="0">
                        <a:solidFill>
                          <a:srgbClr val="FFFFFF"/>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2000" b="1" i="0">
                          <a:solidFill>
                            <a:srgbClr val="FFFFFF"/>
                          </a:solidFill>
                          <a:effectLst/>
                          <a:latin typeface="Calibri" panose="020F0502020204030204" pitchFamily="34" charset="0"/>
                        </a:rPr>
                        <a:t>AUROC​</a:t>
                      </a:r>
                      <a:endParaRPr lang="en-US" sz="2000" b="1" i="0">
                        <a:solidFill>
                          <a:srgbClr val="FFFFFF"/>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2000" b="1" i="0">
                          <a:solidFill>
                            <a:srgbClr val="FFFFFF"/>
                          </a:solidFill>
                          <a:effectLst/>
                          <a:latin typeface="Calibri" panose="020F0502020204030204" pitchFamily="34" charset="0"/>
                        </a:rPr>
                        <a:t>AUPRC​</a:t>
                      </a:r>
                      <a:endParaRPr lang="en-US" sz="2000" b="1" i="0">
                        <a:solidFill>
                          <a:srgbClr val="FFFFFF"/>
                        </a:solidFill>
                        <a:effectLst/>
                      </a:endParaRPr>
                    </a:p>
                  </a:txBody>
                  <a:tcPr marL="79476" marR="79476" marT="39738" marB="39738" anchor="ctr">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920581144"/>
                  </a:ext>
                </a:extLst>
              </a:tr>
              <a:tr h="529929">
                <a:tc>
                  <a:txBody>
                    <a:bodyPr/>
                    <a:lstStyle/>
                    <a:p>
                      <a:pPr algn="ctr" fontAlgn="base"/>
                      <a:r>
                        <a:rPr lang="en-US" sz="2000" b="0" i="0" u="none" strike="noStrike" dirty="0">
                          <a:solidFill>
                            <a:srgbClr val="000000"/>
                          </a:solidFill>
                          <a:effectLst/>
                          <a:latin typeface="+mn-lt"/>
                        </a:rPr>
                        <a:t>AnoDDPM (2022)</a:t>
                      </a:r>
                      <a:r>
                        <a:rPr lang="en-US" sz="2000" b="0" i="0" dirty="0">
                          <a:solidFill>
                            <a:srgbClr val="000000"/>
                          </a:solidFill>
                          <a:effectLst/>
                          <a:latin typeface="+mn-lt"/>
                        </a:rPr>
                        <a:t>​</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2000" b="0" i="0" dirty="0">
                          <a:solidFill>
                            <a:srgbClr val="000000"/>
                          </a:solidFill>
                          <a:effectLst/>
                          <a:latin typeface="+mn-lt"/>
                        </a:rPr>
                        <a:t>0.20445</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2000" b="0" i="0" dirty="0">
                          <a:solidFill>
                            <a:srgbClr val="000000"/>
                          </a:solidFill>
                          <a:effectLst/>
                          <a:latin typeface="+mn-lt"/>
                        </a:rPr>
                        <a:t>0.9101</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auto"/>
                      <a:r>
                        <a:rPr lang="en-US" sz="2000" b="0" i="0" u="none" strike="noStrike" dirty="0">
                          <a:solidFill>
                            <a:srgbClr val="000000"/>
                          </a:solidFill>
                          <a:effectLst/>
                          <a:latin typeface="+mn-lt"/>
                        </a:rPr>
                        <a:t>0.3491</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94529130"/>
                  </a:ext>
                </a:extLst>
              </a:tr>
              <a:tr h="529929">
                <a:tc>
                  <a:txBody>
                    <a:bodyPr/>
                    <a:lstStyle/>
                    <a:p>
                      <a:pPr algn="ctr" fontAlgn="base"/>
                      <a:r>
                        <a:rPr lang="en-US" sz="2000" b="0" i="0" u="none" strike="noStrike">
                          <a:solidFill>
                            <a:srgbClr val="000000"/>
                          </a:solidFill>
                          <a:effectLst/>
                          <a:latin typeface="+mn-lt"/>
                        </a:rPr>
                        <a:t>VAE (restoration) (2018-2021)</a:t>
                      </a:r>
                      <a:r>
                        <a:rPr lang="en-US" sz="2000" b="0" i="0">
                          <a:solidFill>
                            <a:srgbClr val="000000"/>
                          </a:solidFill>
                          <a:effectLst/>
                          <a:latin typeface="+mn-lt"/>
                        </a:rPr>
                        <a:t>​</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2000" b="0" i="0" dirty="0">
                          <a:solidFill>
                            <a:srgbClr val="000000"/>
                          </a:solidFill>
                          <a:effectLst/>
                          <a:latin typeface="+mn-lt"/>
                        </a:rPr>
                        <a:t>0.30617</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2000" b="0" i="0" dirty="0">
                          <a:solidFill>
                            <a:srgbClr val="000000"/>
                          </a:solidFill>
                          <a:effectLst/>
                          <a:latin typeface="+mn-lt"/>
                        </a:rPr>
                        <a:t>0.93159</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2000" b="0" i="0" dirty="0">
                          <a:solidFill>
                            <a:srgbClr val="000000"/>
                          </a:solidFill>
                          <a:effectLst/>
                          <a:latin typeface="+mn-lt"/>
                        </a:rPr>
                        <a:t>0.30136</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082535782"/>
                  </a:ext>
                </a:extLst>
              </a:tr>
              <a:tr h="529929">
                <a:tc>
                  <a:txBody>
                    <a:bodyPr/>
                    <a:lstStyle/>
                    <a:p>
                      <a:pPr algn="ctr" fontAlgn="base"/>
                      <a:r>
                        <a:rPr lang="en-US" sz="2000" b="0" i="0" u="none" strike="noStrike">
                          <a:solidFill>
                            <a:srgbClr val="000000"/>
                          </a:solidFill>
                          <a:effectLst/>
                          <a:latin typeface="+mn-lt"/>
                        </a:rPr>
                        <a:t>F-Anogan (2018-2021)</a:t>
                      </a:r>
                      <a:r>
                        <a:rPr lang="en-US" sz="2000" b="0" i="0">
                          <a:solidFill>
                            <a:srgbClr val="000000"/>
                          </a:solidFill>
                          <a:effectLst/>
                          <a:latin typeface="+mn-lt"/>
                        </a:rPr>
                        <a:t>​</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2000" b="0" i="0" dirty="0">
                          <a:solidFill>
                            <a:srgbClr val="000000"/>
                          </a:solidFill>
                          <a:effectLst/>
                          <a:latin typeface="+mn-lt"/>
                        </a:rPr>
                        <a:t>0.26019</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2000" b="0" i="0" dirty="0">
                          <a:solidFill>
                            <a:srgbClr val="000000"/>
                          </a:solidFill>
                          <a:effectLst/>
                          <a:latin typeface="+mn-lt"/>
                        </a:rPr>
                        <a:t>0.93055</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2000" b="0" i="0" dirty="0">
                          <a:solidFill>
                            <a:srgbClr val="000000"/>
                          </a:solidFill>
                          <a:effectLst/>
                          <a:latin typeface="+mn-lt"/>
                        </a:rPr>
                        <a:t>0.2831</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278929422"/>
                  </a:ext>
                </a:extLst>
              </a:tr>
              <a:tr h="529929">
                <a:tc>
                  <a:txBody>
                    <a:bodyPr/>
                    <a:lstStyle/>
                    <a:p>
                      <a:pPr algn="ctr" fontAlgn="base"/>
                      <a:r>
                        <a:rPr lang="en-US" sz="2000" b="0" i="0" u="none" strike="noStrike">
                          <a:solidFill>
                            <a:srgbClr val="000000"/>
                          </a:solidFill>
                          <a:effectLst/>
                          <a:latin typeface="+mn-lt"/>
                        </a:rPr>
                        <a:t>ASC-Net (2021)</a:t>
                      </a:r>
                      <a:r>
                        <a:rPr lang="en-US" sz="2000" b="0" i="0">
                          <a:solidFill>
                            <a:srgbClr val="000000"/>
                          </a:solidFill>
                          <a:effectLst/>
                          <a:latin typeface="+mn-lt"/>
                        </a:rPr>
                        <a:t>​</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E9EBF5"/>
                    </a:solidFill>
                  </a:tcPr>
                </a:tc>
                <a:tc>
                  <a:txBody>
                    <a:bodyPr/>
                    <a:lstStyle/>
                    <a:p>
                      <a:pPr algn="ctr" fontAlgn="base"/>
                      <a:r>
                        <a:rPr lang="en-US" sz="2000" b="0" i="0" dirty="0">
                          <a:solidFill>
                            <a:srgbClr val="000000"/>
                          </a:solidFill>
                          <a:effectLst/>
                          <a:latin typeface="+mn-lt"/>
                        </a:rPr>
                        <a:t>0.33418</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E9EBF5"/>
                    </a:solidFill>
                  </a:tcPr>
                </a:tc>
                <a:tc>
                  <a:txBody>
                    <a:bodyPr/>
                    <a:lstStyle/>
                    <a:p>
                      <a:pPr algn="ctr" fontAlgn="base"/>
                      <a:r>
                        <a:rPr lang="en-US" sz="2000" b="0" i="0" dirty="0">
                          <a:solidFill>
                            <a:srgbClr val="000000"/>
                          </a:solidFill>
                          <a:effectLst/>
                          <a:latin typeface="+mn-lt"/>
                        </a:rPr>
                        <a:t>0.95739</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E9EBF5"/>
                    </a:solidFill>
                  </a:tcPr>
                </a:tc>
                <a:tc>
                  <a:txBody>
                    <a:bodyPr/>
                    <a:lstStyle/>
                    <a:p>
                      <a:pPr algn="ctr" fontAlgn="base"/>
                      <a:r>
                        <a:rPr lang="en-US" sz="2000" b="0" i="0" dirty="0">
                          <a:solidFill>
                            <a:srgbClr val="000000"/>
                          </a:solidFill>
                          <a:effectLst/>
                          <a:latin typeface="+mn-lt"/>
                        </a:rPr>
                        <a:t>0.36082</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329245888"/>
                  </a:ext>
                </a:extLst>
              </a:tr>
              <a:tr h="529929">
                <a:tc>
                  <a:txBody>
                    <a:bodyPr/>
                    <a:lstStyle/>
                    <a:p>
                      <a:pPr algn="ctr" fontAlgn="base"/>
                      <a:r>
                        <a:rPr lang="fr-FR" sz="2000" b="0" i="0" u="none" strike="noStrike">
                          <a:solidFill>
                            <a:srgbClr val="000000"/>
                          </a:solidFill>
                          <a:effectLst/>
                          <a:latin typeface="+mn-lt"/>
                        </a:rPr>
                        <a:t>DAE (2022) (w/ simplex noise)</a:t>
                      </a:r>
                      <a:r>
                        <a:rPr lang="fr-FR" sz="2000" b="0" i="0">
                          <a:solidFill>
                            <a:srgbClr val="000000"/>
                          </a:solidFill>
                          <a:effectLst/>
                          <a:latin typeface="+mn-lt"/>
                        </a:rPr>
                        <a:t>​</a:t>
                      </a:r>
                    </a:p>
                  </a:txBody>
                  <a:tcPr marL="79476" marR="79476" marT="39738" marB="39738">
                    <a:lnL w="7818" cap="flat" cmpd="sng" algn="ctr">
                      <a:solidFill>
                        <a:srgbClr val="000000"/>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5E0B4"/>
                    </a:solidFill>
                  </a:tcPr>
                </a:tc>
                <a:tc>
                  <a:txBody>
                    <a:bodyPr/>
                    <a:lstStyle/>
                    <a:p>
                      <a:pPr algn="ctr" fontAlgn="base"/>
                      <a:r>
                        <a:rPr lang="en-US" sz="2000" b="1" i="0" dirty="0">
                          <a:solidFill>
                            <a:srgbClr val="000000"/>
                          </a:solidFill>
                          <a:effectLst/>
                          <a:latin typeface="+mn-lt"/>
                        </a:rPr>
                        <a:t>0.37450</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5E0B4"/>
                    </a:solidFill>
                  </a:tcPr>
                </a:tc>
                <a:tc>
                  <a:txBody>
                    <a:bodyPr/>
                    <a:lstStyle/>
                    <a:p>
                      <a:pPr algn="ctr" fontAlgn="base"/>
                      <a:r>
                        <a:rPr lang="en-US" sz="2000" b="0" i="0" dirty="0">
                          <a:solidFill>
                            <a:srgbClr val="000000"/>
                          </a:solidFill>
                          <a:effectLst/>
                          <a:latin typeface="+mn-lt"/>
                        </a:rPr>
                        <a:t>0.94461</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5E0B4"/>
                    </a:solidFill>
                  </a:tcPr>
                </a:tc>
                <a:tc>
                  <a:txBody>
                    <a:bodyPr/>
                    <a:lstStyle/>
                    <a:p>
                      <a:pPr algn="ctr" fontAlgn="base"/>
                      <a:r>
                        <a:rPr lang="en-US" sz="2000" b="0" i="0" dirty="0">
                          <a:solidFill>
                            <a:srgbClr val="000000"/>
                          </a:solidFill>
                          <a:effectLst/>
                          <a:latin typeface="+mn-lt"/>
                        </a:rPr>
                        <a:t>0.33911</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000000"/>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C5E0B4"/>
                    </a:solidFill>
                  </a:tcPr>
                </a:tc>
                <a:extLst>
                  <a:ext uri="{0D108BD9-81ED-4DB2-BD59-A6C34878D82A}">
                    <a16:rowId xmlns:a16="http://schemas.microsoft.com/office/drawing/2014/main" val="4125893374"/>
                  </a:ext>
                </a:extLst>
              </a:tr>
              <a:tr h="529929">
                <a:tc>
                  <a:txBody>
                    <a:bodyPr/>
                    <a:lstStyle/>
                    <a:p>
                      <a:pPr algn="ctr" fontAlgn="base"/>
                      <a:r>
                        <a:rPr lang="fr-FR" sz="2000" b="0" i="0" u="none" strike="noStrike" dirty="0" err="1">
                          <a:solidFill>
                            <a:srgbClr val="000000"/>
                          </a:solidFill>
                          <a:effectLst/>
                          <a:latin typeface="+mn-lt"/>
                        </a:rPr>
                        <a:t>Tri-VAE</a:t>
                      </a:r>
                      <a:r>
                        <a:rPr lang="fr-FR" sz="2000" b="0" i="0" u="none" strike="noStrike" dirty="0">
                          <a:solidFill>
                            <a:srgbClr val="000000"/>
                          </a:solidFill>
                          <a:effectLst/>
                          <a:latin typeface="+mn-lt"/>
                        </a:rPr>
                        <a:t> (ours) (w/ simplex noise)</a:t>
                      </a:r>
                      <a:r>
                        <a:rPr lang="fr-FR" sz="2000" b="0" i="0" dirty="0">
                          <a:solidFill>
                            <a:srgbClr val="000000"/>
                          </a:solidFill>
                          <a:effectLst/>
                          <a:latin typeface="+mn-lt"/>
                        </a:rPr>
                        <a:t>​</a:t>
                      </a:r>
                    </a:p>
                  </a:txBody>
                  <a:tcPr marL="79476" marR="79476" marT="39738" marB="39738">
                    <a:lnL w="7818" cap="flat" cmpd="sng" algn="ctr">
                      <a:solidFill>
                        <a:srgbClr val="000000"/>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C5E0B4"/>
                    </a:solidFill>
                  </a:tcPr>
                </a:tc>
                <a:tc>
                  <a:txBody>
                    <a:bodyPr/>
                    <a:lstStyle/>
                    <a:p>
                      <a:pPr algn="ctr" fontAlgn="base"/>
                      <a:r>
                        <a:rPr lang="en-US" sz="2000" b="0" i="0" dirty="0">
                          <a:solidFill>
                            <a:srgbClr val="000000"/>
                          </a:solidFill>
                          <a:effectLst/>
                          <a:latin typeface="+mn-lt"/>
                        </a:rPr>
                        <a:t>0.37354</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C5E0B4"/>
                    </a:solidFill>
                  </a:tcPr>
                </a:tc>
                <a:tc>
                  <a:txBody>
                    <a:bodyPr/>
                    <a:lstStyle/>
                    <a:p>
                      <a:pPr algn="ctr" fontAlgn="base"/>
                      <a:r>
                        <a:rPr lang="en-US" sz="2000" b="1" i="0" dirty="0">
                          <a:solidFill>
                            <a:srgbClr val="000000"/>
                          </a:solidFill>
                          <a:effectLst/>
                          <a:latin typeface="+mn-lt"/>
                        </a:rPr>
                        <a:t>0.95541</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C5E0B4"/>
                    </a:solidFill>
                  </a:tcPr>
                </a:tc>
                <a:tc>
                  <a:txBody>
                    <a:bodyPr/>
                    <a:lstStyle/>
                    <a:p>
                      <a:pPr algn="ctr" fontAlgn="base"/>
                      <a:r>
                        <a:rPr lang="en-US" sz="2000" b="1" i="0" dirty="0">
                          <a:solidFill>
                            <a:srgbClr val="000000"/>
                          </a:solidFill>
                          <a:effectLst/>
                          <a:latin typeface="+mn-lt"/>
                        </a:rPr>
                        <a:t>0.39548</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000000"/>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C5E0B4"/>
                    </a:solidFill>
                  </a:tcPr>
                </a:tc>
                <a:extLst>
                  <a:ext uri="{0D108BD9-81ED-4DB2-BD59-A6C34878D82A}">
                    <a16:rowId xmlns:a16="http://schemas.microsoft.com/office/drawing/2014/main" val="3468276551"/>
                  </a:ext>
                </a:extLst>
              </a:tr>
              <a:tr h="529929">
                <a:tc>
                  <a:txBody>
                    <a:bodyPr/>
                    <a:lstStyle/>
                    <a:p>
                      <a:pPr algn="ctr" fontAlgn="base"/>
                      <a:r>
                        <a:rPr lang="fr-FR" sz="2000" b="0" i="0" u="none" strike="noStrike">
                          <a:solidFill>
                            <a:srgbClr val="000000"/>
                          </a:solidFill>
                          <a:effectLst/>
                          <a:latin typeface="+mn-lt"/>
                        </a:rPr>
                        <a:t>DAE (2022) (w/ coarse noise)</a:t>
                      </a:r>
                      <a:r>
                        <a:rPr lang="fr-FR" sz="2000" b="0" i="0">
                          <a:solidFill>
                            <a:srgbClr val="000000"/>
                          </a:solidFill>
                          <a:effectLst/>
                          <a:latin typeface="+mn-lt"/>
                        </a:rPr>
                        <a:t>​</a:t>
                      </a:r>
                    </a:p>
                  </a:txBody>
                  <a:tcPr marL="79476" marR="79476" marT="39738" marB="39738">
                    <a:lnL w="7818" cap="flat" cmpd="sng" algn="ctr">
                      <a:solidFill>
                        <a:srgbClr val="000000"/>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FFE699"/>
                    </a:solidFill>
                  </a:tcPr>
                </a:tc>
                <a:tc>
                  <a:txBody>
                    <a:bodyPr/>
                    <a:lstStyle/>
                    <a:p>
                      <a:pPr algn="ctr" fontAlgn="base"/>
                      <a:r>
                        <a:rPr lang="en-US" sz="2000" b="0" i="0" dirty="0">
                          <a:solidFill>
                            <a:srgbClr val="000000"/>
                          </a:solidFill>
                          <a:effectLst/>
                          <a:latin typeface="+mn-lt"/>
                        </a:rPr>
                        <a:t>0.53397</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FFE699"/>
                    </a:solidFill>
                  </a:tcPr>
                </a:tc>
                <a:tc>
                  <a:txBody>
                    <a:bodyPr/>
                    <a:lstStyle/>
                    <a:p>
                      <a:pPr algn="ctr" fontAlgn="base"/>
                      <a:r>
                        <a:rPr lang="en-US" sz="2000" b="0" i="0" dirty="0">
                          <a:solidFill>
                            <a:srgbClr val="000000"/>
                          </a:solidFill>
                          <a:effectLst/>
                          <a:latin typeface="+mn-lt"/>
                        </a:rPr>
                        <a:t>0.94858</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FFE699"/>
                    </a:solidFill>
                  </a:tcPr>
                </a:tc>
                <a:tc>
                  <a:txBody>
                    <a:bodyPr/>
                    <a:lstStyle/>
                    <a:p>
                      <a:pPr algn="ctr" fontAlgn="base"/>
                      <a:r>
                        <a:rPr lang="en-US" sz="2000" b="0" i="0" dirty="0">
                          <a:solidFill>
                            <a:srgbClr val="000000"/>
                          </a:solidFill>
                          <a:effectLst/>
                          <a:latin typeface="+mn-lt"/>
                        </a:rPr>
                        <a:t>0.41289</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000000"/>
                      </a:solidFill>
                      <a:prstDash val="solid"/>
                      <a:round/>
                      <a:headEnd type="none" w="med" len="med"/>
                      <a:tailEnd type="none" w="med" len="med"/>
                    </a:lnR>
                    <a:lnT w="7818" cap="flat" cmpd="sng" algn="ctr">
                      <a:solidFill>
                        <a:srgbClr val="000000"/>
                      </a:solidFill>
                      <a:prstDash val="solid"/>
                      <a:round/>
                      <a:headEnd type="none" w="med" len="med"/>
                      <a:tailEnd type="none" w="med" len="med"/>
                    </a:lnT>
                    <a:lnB w="7818" cap="flat" cmpd="sng" algn="ctr">
                      <a:solidFill>
                        <a:srgbClr val="FFFFFF"/>
                      </a:solidFill>
                      <a:prstDash val="solid"/>
                      <a:round/>
                      <a:headEnd type="none" w="med" len="med"/>
                      <a:tailEnd type="none" w="med" len="med"/>
                    </a:lnB>
                    <a:solidFill>
                      <a:srgbClr val="FFE699"/>
                    </a:solidFill>
                  </a:tcPr>
                </a:tc>
                <a:extLst>
                  <a:ext uri="{0D108BD9-81ED-4DB2-BD59-A6C34878D82A}">
                    <a16:rowId xmlns:a16="http://schemas.microsoft.com/office/drawing/2014/main" val="391155668"/>
                  </a:ext>
                </a:extLst>
              </a:tr>
              <a:tr h="529929">
                <a:tc>
                  <a:txBody>
                    <a:bodyPr/>
                    <a:lstStyle/>
                    <a:p>
                      <a:pPr algn="ctr" fontAlgn="base"/>
                      <a:r>
                        <a:rPr lang="fr-FR" sz="2000" b="0" i="0" u="none" strike="noStrike">
                          <a:solidFill>
                            <a:srgbClr val="000000"/>
                          </a:solidFill>
                          <a:effectLst/>
                          <a:latin typeface="+mn-lt"/>
                        </a:rPr>
                        <a:t>Tri-VAE (ours) (w/ coarse noise)</a:t>
                      </a:r>
                      <a:r>
                        <a:rPr lang="fr-FR" sz="2000" b="0" i="0">
                          <a:solidFill>
                            <a:srgbClr val="000000"/>
                          </a:solidFill>
                          <a:effectLst/>
                          <a:latin typeface="+mn-lt"/>
                        </a:rPr>
                        <a:t>​</a:t>
                      </a:r>
                    </a:p>
                  </a:txBody>
                  <a:tcPr marL="79476" marR="79476" marT="39738" marB="39738">
                    <a:lnL w="7818" cap="flat" cmpd="sng" algn="ctr">
                      <a:solidFill>
                        <a:srgbClr val="000000"/>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FFE699"/>
                    </a:solidFill>
                  </a:tcPr>
                </a:tc>
                <a:tc>
                  <a:txBody>
                    <a:bodyPr/>
                    <a:lstStyle/>
                    <a:p>
                      <a:pPr algn="ctr" fontAlgn="base"/>
                      <a:r>
                        <a:rPr lang="en-US" sz="2000" b="1" i="0" dirty="0">
                          <a:solidFill>
                            <a:srgbClr val="C00000"/>
                          </a:solidFill>
                          <a:effectLst/>
                          <a:latin typeface="+mn-lt"/>
                        </a:rPr>
                        <a:t>0.58699</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FFE699"/>
                    </a:solidFill>
                  </a:tcPr>
                </a:tc>
                <a:tc>
                  <a:txBody>
                    <a:bodyPr/>
                    <a:lstStyle/>
                    <a:p>
                      <a:pPr algn="ctr" fontAlgn="base"/>
                      <a:r>
                        <a:rPr lang="en-US" sz="2000" b="1" i="0" dirty="0">
                          <a:solidFill>
                            <a:srgbClr val="C00000"/>
                          </a:solidFill>
                          <a:effectLst/>
                          <a:latin typeface="+mn-lt"/>
                        </a:rPr>
                        <a:t>0.96222</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FFFFFF"/>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FFE699"/>
                    </a:solidFill>
                  </a:tcPr>
                </a:tc>
                <a:tc>
                  <a:txBody>
                    <a:bodyPr/>
                    <a:lstStyle/>
                    <a:p>
                      <a:pPr algn="ctr" fontAlgn="base"/>
                      <a:r>
                        <a:rPr lang="en-US" sz="2000" b="1" i="0" dirty="0">
                          <a:solidFill>
                            <a:srgbClr val="C00000"/>
                          </a:solidFill>
                          <a:effectLst/>
                          <a:latin typeface="+mn-lt"/>
                        </a:rPr>
                        <a:t>0.44348</a:t>
                      </a:r>
                    </a:p>
                  </a:txBody>
                  <a:tcPr marL="79476" marR="79476" marT="39738" marB="39738">
                    <a:lnL w="7818" cap="flat" cmpd="sng" algn="ctr">
                      <a:solidFill>
                        <a:srgbClr val="FFFFFF"/>
                      </a:solidFill>
                      <a:prstDash val="solid"/>
                      <a:round/>
                      <a:headEnd type="none" w="med" len="med"/>
                      <a:tailEnd type="none" w="med" len="med"/>
                    </a:lnL>
                    <a:lnR w="7818" cap="flat" cmpd="sng" algn="ctr">
                      <a:solidFill>
                        <a:srgbClr val="000000"/>
                      </a:solidFill>
                      <a:prstDash val="solid"/>
                      <a:round/>
                      <a:headEnd type="none" w="med" len="med"/>
                      <a:tailEnd type="none" w="med" len="med"/>
                    </a:lnR>
                    <a:lnT w="7818" cap="flat" cmpd="sng" algn="ctr">
                      <a:solidFill>
                        <a:srgbClr val="FFFFFF"/>
                      </a:solidFill>
                      <a:prstDash val="solid"/>
                      <a:round/>
                      <a:headEnd type="none" w="med" len="med"/>
                      <a:tailEnd type="none" w="med" len="med"/>
                    </a:lnT>
                    <a:lnB w="7818"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383647361"/>
                  </a:ext>
                </a:extLst>
              </a:tr>
            </a:tbl>
          </a:graphicData>
        </a:graphic>
      </p:graphicFrame>
    </p:spTree>
    <p:extLst>
      <p:ext uri="{BB962C8B-B14F-4D97-AF65-F5344CB8AC3E}">
        <p14:creationId xmlns:p14="http://schemas.microsoft.com/office/powerpoint/2010/main" val="238308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552028"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Introduction</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2776529" cy="707886"/>
          </a:xfrm>
          <a:prstGeom prst="rect">
            <a:avLst/>
          </a:prstGeom>
          <a:noFill/>
        </p:spPr>
        <p:txBody>
          <a:bodyPr wrap="none" rtlCol="0">
            <a:spAutoFit/>
          </a:bodyPr>
          <a:lstStyle/>
          <a:p>
            <a:r>
              <a:rPr kumimoji="1" lang="en-US" altLang="zh-TW" sz="4000" dirty="0">
                <a:cs typeface="Times New Roman" panose="02020603050405020304" pitchFamily="18" charset="0"/>
              </a:rPr>
              <a:t>Introduction</a:t>
            </a:r>
            <a:endParaRPr kumimoji="1" lang="zh-TW" altLang="en-US" sz="4000" dirty="0">
              <a:cs typeface="Times New Roman" panose="02020603050405020304" pitchFamily="18" charset="0"/>
            </a:endParaRPr>
          </a:p>
        </p:txBody>
      </p:sp>
      <p:sp>
        <p:nvSpPr>
          <p:cNvPr id="6" name="投影片編號版面配置區 5">
            <a:extLst>
              <a:ext uri="{FF2B5EF4-FFF2-40B4-BE49-F238E27FC236}">
                <a16:creationId xmlns:a16="http://schemas.microsoft.com/office/drawing/2014/main" id="{099DF264-5D8D-822D-9939-8B3EB037D2DE}"/>
              </a:ext>
            </a:extLst>
          </p:cNvPr>
          <p:cNvSpPr>
            <a:spLocks noGrp="1"/>
          </p:cNvSpPr>
          <p:nvPr>
            <p:ph type="sldNum" sz="quarter" idx="12"/>
          </p:nvPr>
        </p:nvSpPr>
        <p:spPr/>
        <p:txBody>
          <a:bodyPr/>
          <a:lstStyle/>
          <a:p>
            <a:fld id="{9A9354D6-262D-7940-B9DF-ED0362076AA6}" type="slidenum">
              <a:rPr kumimoji="1" lang="zh-TW" altLang="en-US" smtClean="0"/>
              <a:pPr/>
              <a:t>6</a:t>
            </a:fld>
            <a:endParaRPr kumimoji="1" lang="zh-TW" altLang="en-US" dirty="0"/>
          </a:p>
        </p:txBody>
      </p:sp>
      <p:sp>
        <p:nvSpPr>
          <p:cNvPr id="8" name="TextBox 7">
            <a:extLst>
              <a:ext uri="{FF2B5EF4-FFF2-40B4-BE49-F238E27FC236}">
                <a16:creationId xmlns:a16="http://schemas.microsoft.com/office/drawing/2014/main" id="{CBE8B239-08B1-4E46-A173-D28BD603ECAD}"/>
              </a:ext>
            </a:extLst>
          </p:cNvPr>
          <p:cNvSpPr txBox="1"/>
          <p:nvPr/>
        </p:nvSpPr>
        <p:spPr>
          <a:xfrm>
            <a:off x="964272" y="1519883"/>
            <a:ext cx="9729127"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Unsupervised learning plays a crucial role in anomaly detection:</a:t>
            </a:r>
          </a:p>
          <a:p>
            <a:pPr marL="800100" lvl="1" indent="-342900">
              <a:buFont typeface="Arial" panose="020B0604020202020204" pitchFamily="34" charset="0"/>
              <a:buChar char="•"/>
            </a:pPr>
            <a:r>
              <a:rPr lang="en-US" sz="2400" dirty="0"/>
              <a:t>Limited availability of labelled data.</a:t>
            </a:r>
          </a:p>
          <a:p>
            <a:pPr marL="800100" lvl="1" indent="-342900">
              <a:buFont typeface="Arial" panose="020B0604020202020204" pitchFamily="34" charset="0"/>
              <a:buChar char="•"/>
            </a:pPr>
            <a:r>
              <a:rPr lang="en-US" sz="2400" b="0" i="0" dirty="0">
                <a:effectLst/>
              </a:rPr>
              <a:t>Limited time and resources of medical experts for manual annotation.</a:t>
            </a:r>
            <a:endParaRPr lang="en-US" sz="2400" dirty="0"/>
          </a:p>
          <a:p>
            <a:pPr marL="800100" lvl="1" indent="-342900">
              <a:buFont typeface="Arial" panose="020B0604020202020204" pitchFamily="34" charset="0"/>
              <a:buChar char="•"/>
            </a:pPr>
            <a:r>
              <a:rPr lang="en-US" sz="2400" dirty="0"/>
              <a:t>In theory, t</a:t>
            </a:r>
            <a:r>
              <a:rPr lang="en-US" sz="2400" b="0" i="0" dirty="0">
                <a:effectLst/>
              </a:rPr>
              <a:t>he adaptive capacity of learning solely from normal data extends to diverse, previously unseen lesions.</a:t>
            </a:r>
          </a:p>
          <a:p>
            <a:pPr marL="800100" lvl="1" indent="-342900">
              <a:buFont typeface="Arial" panose="020B0604020202020204" pitchFamily="34" charset="0"/>
              <a:buChar char="•"/>
            </a:pPr>
            <a:r>
              <a:rPr lang="en-US" sz="2400" dirty="0"/>
              <a:t>Useful for pre-screening and improving radiological assessment efficiency.</a:t>
            </a:r>
          </a:p>
        </p:txBody>
      </p:sp>
    </p:spTree>
    <p:extLst>
      <p:ext uri="{BB962C8B-B14F-4D97-AF65-F5344CB8AC3E}">
        <p14:creationId xmlns:p14="http://schemas.microsoft.com/office/powerpoint/2010/main" val="2393317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0E7F6"/>
        </a:solidFill>
        <a:effectLst/>
      </p:bgPr>
    </p:bg>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23ECCEB-2EAD-F8F5-A957-DF7278598034}"/>
              </a:ext>
            </a:extLst>
          </p:cNvPr>
          <p:cNvSpPr txBox="1"/>
          <p:nvPr/>
        </p:nvSpPr>
        <p:spPr>
          <a:xfrm>
            <a:off x="4471206" y="2998110"/>
            <a:ext cx="3938001" cy="861774"/>
          </a:xfrm>
          <a:prstGeom prst="rect">
            <a:avLst/>
          </a:prstGeom>
          <a:noFill/>
        </p:spPr>
        <p:txBody>
          <a:bodyPr wrap="none" rtlCol="0">
            <a:spAutoFit/>
          </a:bodyPr>
          <a:lstStyle/>
          <a:p>
            <a:r>
              <a:rPr kumimoji="1" lang="en-US" altLang="zh-TW" sz="5000" dirty="0"/>
              <a:t>Related Works</a:t>
            </a:r>
            <a:endParaRPr kumimoji="1" lang="zh-TW" altLang="en-US" sz="5000" dirty="0"/>
          </a:p>
        </p:txBody>
      </p:sp>
      <p:grpSp>
        <p:nvGrpSpPr>
          <p:cNvPr id="5" name="群組 4">
            <a:extLst>
              <a:ext uri="{FF2B5EF4-FFF2-40B4-BE49-F238E27FC236}">
                <a16:creationId xmlns:a16="http://schemas.microsoft.com/office/drawing/2014/main" id="{2B46341F-DA95-82E9-4E2C-D602753AE2F5}"/>
              </a:ext>
            </a:extLst>
          </p:cNvPr>
          <p:cNvGrpSpPr/>
          <p:nvPr/>
        </p:nvGrpSpPr>
        <p:grpSpPr>
          <a:xfrm>
            <a:off x="904578" y="1455737"/>
            <a:ext cx="3946526" cy="3946526"/>
            <a:chOff x="779887" y="1455737"/>
            <a:chExt cx="3946526" cy="3946526"/>
          </a:xfrm>
        </p:grpSpPr>
        <p:sp>
          <p:nvSpPr>
            <p:cNvPr id="10" name="橢圓 9">
              <a:extLst>
                <a:ext uri="{FF2B5EF4-FFF2-40B4-BE49-F238E27FC236}">
                  <a16:creationId xmlns:a16="http://schemas.microsoft.com/office/drawing/2014/main" id="{E4CB7980-D93C-0A6F-0963-9F577EF0CD6B}"/>
                </a:ext>
              </a:extLst>
            </p:cNvPr>
            <p:cNvSpPr/>
            <p:nvPr/>
          </p:nvSpPr>
          <p:spPr>
            <a:xfrm>
              <a:off x="1815077" y="2495202"/>
              <a:ext cx="1867593" cy="186759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1" name="圖片 10" descr="一張含有 符號, 圓形, 標誌, 設計 的圖片&#10;&#10;自動產生的描述">
              <a:extLst>
                <a:ext uri="{FF2B5EF4-FFF2-40B4-BE49-F238E27FC236}">
                  <a16:creationId xmlns:a16="http://schemas.microsoft.com/office/drawing/2014/main" id="{A5207FB7-97EE-2F6E-695F-92976587F5F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000"/>
                      </a14:imgEffect>
                      <a14:imgEffect>
                        <a14:saturation sat="0"/>
                      </a14:imgEffect>
                    </a14:imgLayer>
                  </a14:imgProps>
                </a:ext>
              </a:extLst>
            </a:blip>
            <a:srcRect/>
            <a:stretch>
              <a:fillRect/>
            </a:stretch>
          </p:blipFill>
          <p:spPr>
            <a:xfrm>
              <a:off x="779887" y="1455737"/>
              <a:ext cx="3946526" cy="3946526"/>
            </a:xfrm>
            <a:custGeom>
              <a:avLst/>
              <a:gdLst>
                <a:gd name="connsiteX0" fmla="*/ 1810904 w 3594100"/>
                <a:gd name="connsiteY0" fmla="*/ 875723 h 3594100"/>
                <a:gd name="connsiteX1" fmla="*/ 910358 w 3594100"/>
                <a:gd name="connsiteY1" fmla="*/ 1776269 h 3594100"/>
                <a:gd name="connsiteX2" fmla="*/ 1810904 w 3594100"/>
                <a:gd name="connsiteY2" fmla="*/ 2676815 h 3594100"/>
                <a:gd name="connsiteX3" fmla="*/ 2711450 w 3594100"/>
                <a:gd name="connsiteY3" fmla="*/ 1776269 h 3594100"/>
                <a:gd name="connsiteX4" fmla="*/ 1810904 w 3594100"/>
                <a:gd name="connsiteY4" fmla="*/ 875723 h 3594100"/>
                <a:gd name="connsiteX5" fmla="*/ 0 w 3594100"/>
                <a:gd name="connsiteY5" fmla="*/ 0 h 3594100"/>
                <a:gd name="connsiteX6" fmla="*/ 3594100 w 3594100"/>
                <a:gd name="connsiteY6" fmla="*/ 0 h 3594100"/>
                <a:gd name="connsiteX7" fmla="*/ 3594100 w 3594100"/>
                <a:gd name="connsiteY7" fmla="*/ 3594100 h 3594100"/>
                <a:gd name="connsiteX8" fmla="*/ 0 w 3594100"/>
                <a:gd name="connsiteY8" fmla="*/ 359410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100" h="3594100">
                  <a:moveTo>
                    <a:pt x="1810904" y="875723"/>
                  </a:moveTo>
                  <a:cubicBezTo>
                    <a:pt x="1313546" y="875723"/>
                    <a:pt x="910358" y="1278911"/>
                    <a:pt x="910358" y="1776269"/>
                  </a:cubicBezTo>
                  <a:cubicBezTo>
                    <a:pt x="910358" y="2273627"/>
                    <a:pt x="1313546" y="2676815"/>
                    <a:pt x="1810904" y="2676815"/>
                  </a:cubicBezTo>
                  <a:cubicBezTo>
                    <a:pt x="2308262" y="2676815"/>
                    <a:pt x="2711450" y="2273627"/>
                    <a:pt x="2711450" y="1776269"/>
                  </a:cubicBezTo>
                  <a:cubicBezTo>
                    <a:pt x="2711450" y="1278911"/>
                    <a:pt x="2308262" y="875723"/>
                    <a:pt x="1810904" y="875723"/>
                  </a:cubicBezTo>
                  <a:close/>
                  <a:moveTo>
                    <a:pt x="0" y="0"/>
                  </a:moveTo>
                  <a:lnTo>
                    <a:pt x="3594100" y="0"/>
                  </a:lnTo>
                  <a:lnTo>
                    <a:pt x="3594100" y="3594100"/>
                  </a:lnTo>
                  <a:lnTo>
                    <a:pt x="0" y="3594100"/>
                  </a:lnTo>
                  <a:close/>
                </a:path>
              </a:pathLst>
            </a:custGeom>
            <a:effectLst>
              <a:glow>
                <a:schemeClr val="accent1">
                  <a:alpha val="40000"/>
                </a:schemeClr>
              </a:glow>
              <a:reflection stA="45000" endPos="0" dist="50800" dir="5400000" sy="-100000" algn="bl" rotWithShape="0"/>
              <a:softEdge rad="0"/>
            </a:effectLst>
          </p:spPr>
        </p:pic>
        <p:sp>
          <p:nvSpPr>
            <p:cNvPr id="12" name="文字方塊 11">
              <a:extLst>
                <a:ext uri="{FF2B5EF4-FFF2-40B4-BE49-F238E27FC236}">
                  <a16:creationId xmlns:a16="http://schemas.microsoft.com/office/drawing/2014/main" id="{8D8B5BD6-8723-35FD-88D9-6C1D9527EE28}"/>
                </a:ext>
              </a:extLst>
            </p:cNvPr>
            <p:cNvSpPr txBox="1"/>
            <p:nvPr/>
          </p:nvSpPr>
          <p:spPr>
            <a:xfrm>
              <a:off x="2231744" y="2382557"/>
              <a:ext cx="1034257" cy="2092881"/>
            </a:xfrm>
            <a:prstGeom prst="rect">
              <a:avLst/>
            </a:prstGeom>
            <a:noFill/>
          </p:spPr>
          <p:txBody>
            <a:bodyPr wrap="none" rtlCol="0">
              <a:spAutoFit/>
            </a:bodyPr>
            <a:lstStyle/>
            <a:p>
              <a:r>
                <a:rPr kumimoji="1" lang="en-US" altLang="zh-TW" sz="13000" dirty="0">
                  <a:solidFill>
                    <a:schemeClr val="bg1"/>
                  </a:solidFill>
                  <a:latin typeface="Calisto MT" panose="02040603050505030304" pitchFamily="18" charset="0"/>
                </a:rPr>
                <a:t>2</a:t>
              </a:r>
              <a:endParaRPr kumimoji="1" lang="zh-TW" altLang="en-US" sz="13000" dirty="0">
                <a:solidFill>
                  <a:schemeClr val="bg1"/>
                </a:solidFill>
                <a:latin typeface="Calisto MT" panose="02040603050505030304" pitchFamily="18" charset="0"/>
              </a:endParaRPr>
            </a:p>
          </p:txBody>
        </p:sp>
      </p:grpSp>
    </p:spTree>
    <p:extLst>
      <p:ext uri="{BB962C8B-B14F-4D97-AF65-F5344CB8AC3E}">
        <p14:creationId xmlns:p14="http://schemas.microsoft.com/office/powerpoint/2010/main" val="410942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77907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Related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11708422" cy="707886"/>
          </a:xfrm>
          <a:prstGeom prst="rect">
            <a:avLst/>
          </a:prstGeom>
          <a:noFill/>
        </p:spPr>
        <p:txBody>
          <a:bodyPr wrap="square" rtlCol="0">
            <a:spAutoFit/>
          </a:bodyPr>
          <a:lstStyle/>
          <a:p>
            <a:r>
              <a:rPr lang="en-US" sz="4000" b="0" i="0" dirty="0">
                <a:effectLst/>
                <a:cs typeface="Times New Roman" panose="02020603050405020304" pitchFamily="18" charset="0"/>
              </a:rPr>
              <a:t>Unsupervised Anomaly Detection with Autoencoder</a:t>
            </a:r>
            <a:endParaRPr kumimoji="1" lang="zh-TW" altLang="en-US" sz="3000" i="1" dirty="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BCAC484-8C80-D4DE-0034-D20161ABF80E}"/>
              </a:ext>
            </a:extLst>
          </p:cNvPr>
          <p:cNvSpPr>
            <a:spLocks noGrp="1"/>
          </p:cNvSpPr>
          <p:nvPr>
            <p:ph type="sldNum" sz="quarter" idx="12"/>
          </p:nvPr>
        </p:nvSpPr>
        <p:spPr/>
        <p:txBody>
          <a:bodyPr/>
          <a:lstStyle/>
          <a:p>
            <a:fld id="{9A9354D6-262D-7940-B9DF-ED0362076AA6}" type="slidenum">
              <a:rPr kumimoji="1" lang="zh-TW" altLang="en-US" smtClean="0"/>
              <a:pPr/>
              <a:t>8</a:t>
            </a:fld>
            <a:endParaRPr kumimoji="1" lang="zh-TW" altLang="en-US" dirty="0"/>
          </a:p>
        </p:txBody>
      </p:sp>
      <p:pic>
        <p:nvPicPr>
          <p:cNvPr id="8" name="Picture 7">
            <a:extLst>
              <a:ext uri="{FF2B5EF4-FFF2-40B4-BE49-F238E27FC236}">
                <a16:creationId xmlns:a16="http://schemas.microsoft.com/office/drawing/2014/main" id="{906C4ECB-3096-4A44-8774-68D577FABB09}"/>
              </a:ext>
            </a:extLst>
          </p:cNvPr>
          <p:cNvPicPr>
            <a:picLocks noChangeAspect="1"/>
          </p:cNvPicPr>
          <p:nvPr/>
        </p:nvPicPr>
        <p:blipFill>
          <a:blip r:embed="rId4"/>
          <a:stretch>
            <a:fillRect/>
          </a:stretch>
        </p:blipFill>
        <p:spPr>
          <a:xfrm>
            <a:off x="3247266" y="3689486"/>
            <a:ext cx="5697468" cy="2640105"/>
          </a:xfrm>
          <a:prstGeom prst="rect">
            <a:avLst/>
          </a:prstGeom>
        </p:spPr>
      </p:pic>
      <p:sp>
        <p:nvSpPr>
          <p:cNvPr id="2" name="TextBox 1">
            <a:extLst>
              <a:ext uri="{FF2B5EF4-FFF2-40B4-BE49-F238E27FC236}">
                <a16:creationId xmlns:a16="http://schemas.microsoft.com/office/drawing/2014/main" id="{5F9E9A3F-16F1-4EF7-B806-B6956CB55E00}"/>
              </a:ext>
            </a:extLst>
          </p:cNvPr>
          <p:cNvSpPr txBox="1"/>
          <p:nvPr/>
        </p:nvSpPr>
        <p:spPr>
          <a:xfrm>
            <a:off x="1077797" y="1784880"/>
            <a:ext cx="9397698"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a:t>
            </a:r>
            <a:r>
              <a:rPr lang="en-US" sz="2400" dirty="0">
                <a:solidFill>
                  <a:srgbClr val="C00000"/>
                </a:solidFill>
              </a:rPr>
              <a:t>Unsupervised Anomaly Detection (UAD) approach </a:t>
            </a:r>
            <a:r>
              <a:rPr lang="en-US" sz="2400" dirty="0"/>
              <a:t>for detecting brain lesions through the modeling of the healthy brain distribution </a:t>
            </a:r>
            <a:r>
              <a:rPr lang="en-US" sz="2000" dirty="0"/>
              <a:t>[4]</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Identified and outlined anomalies as deviations from the norm by assessing the reconstruction error at a pixel level.</a:t>
            </a:r>
          </a:p>
        </p:txBody>
      </p:sp>
      <p:sp>
        <p:nvSpPr>
          <p:cNvPr id="12" name="TextBox 11">
            <a:extLst>
              <a:ext uri="{FF2B5EF4-FFF2-40B4-BE49-F238E27FC236}">
                <a16:creationId xmlns:a16="http://schemas.microsoft.com/office/drawing/2014/main" id="{4510DCF6-B7A3-466E-8DB2-223AF3D5CAE1}"/>
              </a:ext>
            </a:extLst>
          </p:cNvPr>
          <p:cNvSpPr txBox="1"/>
          <p:nvPr/>
        </p:nvSpPr>
        <p:spPr>
          <a:xfrm>
            <a:off x="0" y="6469232"/>
            <a:ext cx="8595360" cy="276999"/>
          </a:xfrm>
          <a:prstGeom prst="rect">
            <a:avLst/>
          </a:prstGeom>
          <a:noFill/>
        </p:spPr>
        <p:txBody>
          <a:bodyPr wrap="square" rtlCol="0">
            <a:spAutoFit/>
          </a:bodyPr>
          <a:lstStyle/>
          <a:p>
            <a:r>
              <a:rPr lang="en-US" sz="1200" b="0" i="0" dirty="0">
                <a:effectLst/>
                <a:latin typeface="Times New Roman" panose="02020603050405020304" pitchFamily="18" charset="0"/>
              </a:rPr>
              <a:t>[4] Baur et al., “Deep autoencoding models for unsupervised anomaly segmentation in brain </a:t>
            </a:r>
            <a:r>
              <a:rPr lang="en-US" sz="1200" b="0" i="0" dirty="0" err="1">
                <a:effectLst/>
                <a:latin typeface="Times New Roman" panose="02020603050405020304" pitchFamily="18" charset="0"/>
              </a:rPr>
              <a:t>mr</a:t>
            </a:r>
            <a:r>
              <a:rPr lang="en-US" sz="1200" b="0" i="0" dirty="0">
                <a:effectLst/>
                <a:latin typeface="Times New Roman" panose="02020603050405020304" pitchFamily="18" charset="0"/>
              </a:rPr>
              <a:t> images,” in </a:t>
            </a:r>
            <a:r>
              <a:rPr lang="en-US" sz="1200" b="0" i="0" dirty="0" err="1">
                <a:effectLst/>
                <a:latin typeface="Times New Roman" panose="02020603050405020304" pitchFamily="18" charset="0"/>
              </a:rPr>
              <a:t>BrainLes@MICCAI</a:t>
            </a:r>
            <a:r>
              <a:rPr lang="en-US" sz="1200" b="0" i="0" dirty="0">
                <a:effectLst/>
                <a:latin typeface="Times New Roman" panose="02020603050405020304" pitchFamily="18" charset="0"/>
              </a:rPr>
              <a:t>, 2018</a:t>
            </a:r>
            <a:endParaRPr lang="LID4096" sz="1200" dirty="0"/>
          </a:p>
        </p:txBody>
      </p:sp>
    </p:spTree>
    <p:extLst>
      <p:ext uri="{BB962C8B-B14F-4D97-AF65-F5344CB8AC3E}">
        <p14:creationId xmlns:p14="http://schemas.microsoft.com/office/powerpoint/2010/main" val="3836032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592CF1F-1BE6-435B-DE51-130528451EA2}"/>
              </a:ext>
            </a:extLst>
          </p:cNvPr>
          <p:cNvSpPr/>
          <p:nvPr/>
        </p:nvSpPr>
        <p:spPr>
          <a:xfrm>
            <a:off x="-106016" y="6733309"/>
            <a:ext cx="12390781" cy="318655"/>
          </a:xfrm>
          <a:prstGeom prst="rect">
            <a:avLst/>
          </a:prstGeom>
          <a:solidFill>
            <a:srgbClr val="0033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descr="一張含有 字型, 標誌, 圖形, 符號 的圖片&#10;&#10;自動產生的描述">
            <a:extLst>
              <a:ext uri="{FF2B5EF4-FFF2-40B4-BE49-F238E27FC236}">
                <a16:creationId xmlns:a16="http://schemas.microsoft.com/office/drawing/2014/main" id="{7012D7BA-6634-3329-437F-F3DBCB8E6686}"/>
              </a:ext>
            </a:extLst>
          </p:cNvPr>
          <p:cNvPicPr>
            <a:picLocks noChangeAspect="1"/>
          </p:cNvPicPr>
          <p:nvPr/>
        </p:nvPicPr>
        <p:blipFill>
          <a:blip r:embed="rId3"/>
          <a:stretch>
            <a:fillRect/>
          </a:stretch>
        </p:blipFill>
        <p:spPr>
          <a:xfrm>
            <a:off x="9330765" y="-47273"/>
            <a:ext cx="2861235" cy="928263"/>
          </a:xfrm>
          <a:prstGeom prst="rect">
            <a:avLst/>
          </a:prstGeom>
        </p:spPr>
      </p:pic>
      <p:sp>
        <p:nvSpPr>
          <p:cNvPr id="10" name="文字方塊 9">
            <a:extLst>
              <a:ext uri="{FF2B5EF4-FFF2-40B4-BE49-F238E27FC236}">
                <a16:creationId xmlns:a16="http://schemas.microsoft.com/office/drawing/2014/main" id="{C7E31AF8-CF04-7BCF-A633-3734CEA5C126}"/>
              </a:ext>
            </a:extLst>
          </p:cNvPr>
          <p:cNvSpPr txBox="1"/>
          <p:nvPr/>
        </p:nvSpPr>
        <p:spPr>
          <a:xfrm>
            <a:off x="188259" y="216803"/>
            <a:ext cx="1779077" cy="400110"/>
          </a:xfrm>
          <a:prstGeom prst="rect">
            <a:avLst/>
          </a:prstGeom>
          <a:noFill/>
        </p:spPr>
        <p:txBody>
          <a:bodyPr wrap="none" rtlCol="0">
            <a:spAutoFit/>
          </a:bodyPr>
          <a:lstStyle/>
          <a:p>
            <a:r>
              <a:rPr kumimoji="1" lang="en-US" altLang="zh-TW" sz="2000" dirty="0">
                <a:solidFill>
                  <a:schemeClr val="accent6">
                    <a:lumMod val="75000"/>
                  </a:schemeClr>
                </a:solidFill>
                <a:latin typeface="Calisto MT" panose="02040603050505030304" pitchFamily="18" charset="0"/>
                <a:cs typeface="Times New Roman" panose="02020603050405020304" pitchFamily="18" charset="0"/>
              </a:rPr>
              <a:t>Related Works</a:t>
            </a:r>
            <a:endParaRPr kumimoji="1" lang="zh-TW" altLang="en-US" sz="2000" dirty="0">
              <a:solidFill>
                <a:schemeClr val="accent6">
                  <a:lumMod val="75000"/>
                </a:schemeClr>
              </a:solidFill>
              <a:latin typeface="Calisto MT" panose="0204060305050503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6B6ADF2F-3F1C-C6E0-7B8E-ACF93596EC81}"/>
              </a:ext>
            </a:extLst>
          </p:cNvPr>
          <p:cNvSpPr txBox="1"/>
          <p:nvPr/>
        </p:nvSpPr>
        <p:spPr>
          <a:xfrm>
            <a:off x="146694" y="492218"/>
            <a:ext cx="10922359" cy="1169551"/>
          </a:xfrm>
          <a:prstGeom prst="rect">
            <a:avLst/>
          </a:prstGeom>
          <a:noFill/>
        </p:spPr>
        <p:txBody>
          <a:bodyPr wrap="square" rtlCol="0">
            <a:spAutoFit/>
          </a:bodyPr>
          <a:lstStyle/>
          <a:p>
            <a:r>
              <a:rPr lang="en-US" sz="4000" b="0" i="0" dirty="0">
                <a:effectLst/>
                <a:cs typeface="Times New Roman" panose="02020603050405020304" pitchFamily="18" charset="0"/>
              </a:rPr>
              <a:t>Best Methods for Anomaly Detection in Brain MRI </a:t>
            </a:r>
            <a:r>
              <a:rPr lang="en" altLang="zh-TW" sz="3000" b="0" dirty="0">
                <a:effectLst/>
              </a:rPr>
              <a:t>(</a:t>
            </a:r>
            <a:r>
              <a:rPr lang="en" altLang="zh-TW" sz="3000" i="1" dirty="0">
                <a:effectLst/>
                <a:cs typeface="Times New Roman" panose="02020603050405020304" pitchFamily="18" charset="0"/>
              </a:rPr>
              <a:t>Baur et al., 2020</a:t>
            </a:r>
            <a:r>
              <a:rPr lang="en" altLang="zh-TW" sz="3000" b="0" dirty="0">
                <a:effectLst/>
              </a:rPr>
              <a:t>)</a:t>
            </a:r>
            <a:r>
              <a:rPr lang="en" altLang="zh-TW" sz="3000" b="0" i="1" dirty="0">
                <a:effectLst/>
              </a:rPr>
              <a:t> </a:t>
            </a:r>
            <a:r>
              <a:rPr lang="en" altLang="zh-TW" sz="3000" b="0" dirty="0">
                <a:effectLst/>
              </a:rPr>
              <a:t>[5]</a:t>
            </a:r>
            <a:endParaRPr kumimoji="1" lang="zh-TW" altLang="en-US" sz="3000" dirty="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7BCAC484-8C80-D4DE-0034-D20161ABF80E}"/>
              </a:ext>
            </a:extLst>
          </p:cNvPr>
          <p:cNvSpPr>
            <a:spLocks noGrp="1"/>
          </p:cNvSpPr>
          <p:nvPr>
            <p:ph type="sldNum" sz="quarter" idx="12"/>
          </p:nvPr>
        </p:nvSpPr>
        <p:spPr/>
        <p:txBody>
          <a:bodyPr/>
          <a:lstStyle/>
          <a:p>
            <a:fld id="{9A9354D6-262D-7940-B9DF-ED0362076AA6}" type="slidenum">
              <a:rPr kumimoji="1" lang="zh-TW" altLang="en-US" smtClean="0"/>
              <a:pPr/>
              <a:t>9</a:t>
            </a:fld>
            <a:endParaRPr kumimoji="1" lang="zh-TW" altLang="en-US" dirty="0"/>
          </a:p>
        </p:txBody>
      </p:sp>
      <p:sp>
        <p:nvSpPr>
          <p:cNvPr id="2" name="TextBox 1">
            <a:extLst>
              <a:ext uri="{FF2B5EF4-FFF2-40B4-BE49-F238E27FC236}">
                <a16:creationId xmlns:a16="http://schemas.microsoft.com/office/drawing/2014/main" id="{27D21685-DFCF-44C8-A583-4E3932DDDD3A}"/>
              </a:ext>
            </a:extLst>
          </p:cNvPr>
          <p:cNvSpPr txBox="1"/>
          <p:nvPr/>
        </p:nvSpPr>
        <p:spPr>
          <a:xfrm>
            <a:off x="1074821" y="1748589"/>
            <a:ext cx="6933553" cy="4431983"/>
          </a:xfrm>
          <a:prstGeom prst="rect">
            <a:avLst/>
          </a:prstGeom>
          <a:noFill/>
        </p:spPr>
        <p:txBody>
          <a:bodyPr wrap="square" rtlCol="0">
            <a:spAutoFit/>
          </a:bodyPr>
          <a:lstStyle/>
          <a:p>
            <a:pPr marL="342900" indent="-342900">
              <a:buFont typeface="Arial" panose="020B0604020202020204" pitchFamily="34" charset="0"/>
              <a:buChar char="•"/>
            </a:pPr>
            <a:r>
              <a:rPr lang="en-US" sz="2400" dirty="0"/>
              <a:t>Evaluated various contemporary approaches using a uniform architecture, resolution, and datasets.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kumimoji="1" lang="en-US" altLang="zh-TW" sz="2400" dirty="0"/>
              <a:t>Examined models across diverse domains, encompassing autoencoders, Latent Variable Models, and Generative Adversarial Network variations, both spatial and dense in bottleneck design.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kumimoji="1" lang="en-US" altLang="zh-TW" sz="2400" b="0" i="0" dirty="0">
                <a:solidFill>
                  <a:srgbClr val="C00000"/>
                </a:solidFill>
                <a:effectLst/>
              </a:rPr>
              <a:t>Restoration VAE </a:t>
            </a:r>
            <a:r>
              <a:rPr kumimoji="1" lang="en-US" altLang="zh-TW" sz="2400" b="0" i="0" dirty="0">
                <a:effectLst/>
              </a:rPr>
              <a:t>and </a:t>
            </a:r>
            <a:r>
              <a:rPr kumimoji="1" lang="en-US" altLang="zh-TW" sz="2400" b="0" i="0" dirty="0">
                <a:solidFill>
                  <a:srgbClr val="C00000"/>
                </a:solidFill>
                <a:effectLst/>
              </a:rPr>
              <a:t>F-</a:t>
            </a:r>
            <a:r>
              <a:rPr kumimoji="1" lang="en-US" altLang="zh-TW" sz="2400" b="0" i="0" dirty="0" err="1">
                <a:solidFill>
                  <a:srgbClr val="C00000"/>
                </a:solidFill>
                <a:effectLst/>
              </a:rPr>
              <a:t>AnoGAN</a:t>
            </a:r>
            <a:r>
              <a:rPr kumimoji="1" lang="en-US" altLang="zh-TW" sz="2400" b="0" i="0" dirty="0">
                <a:effectLst/>
              </a:rPr>
              <a:t> showed exceptional performance, with VAE proving to be the most easily optimized.</a:t>
            </a:r>
            <a:endParaRPr lang="LID4096" sz="2400" dirty="0"/>
          </a:p>
        </p:txBody>
      </p:sp>
      <p:pic>
        <p:nvPicPr>
          <p:cNvPr id="6" name="Picture 5">
            <a:extLst>
              <a:ext uri="{FF2B5EF4-FFF2-40B4-BE49-F238E27FC236}">
                <a16:creationId xmlns:a16="http://schemas.microsoft.com/office/drawing/2014/main" id="{A779C792-9DE7-49CD-B48A-AE61D0596F7F}"/>
              </a:ext>
            </a:extLst>
          </p:cNvPr>
          <p:cNvPicPr>
            <a:picLocks noChangeAspect="1"/>
          </p:cNvPicPr>
          <p:nvPr/>
        </p:nvPicPr>
        <p:blipFill>
          <a:blip r:embed="rId4"/>
          <a:stretch>
            <a:fillRect/>
          </a:stretch>
        </p:blipFill>
        <p:spPr>
          <a:xfrm>
            <a:off x="7415232" y="2868942"/>
            <a:ext cx="4781684" cy="1903275"/>
          </a:xfrm>
          <a:prstGeom prst="rect">
            <a:avLst/>
          </a:prstGeom>
        </p:spPr>
      </p:pic>
      <p:sp>
        <p:nvSpPr>
          <p:cNvPr id="9" name="TextBox 8">
            <a:extLst>
              <a:ext uri="{FF2B5EF4-FFF2-40B4-BE49-F238E27FC236}">
                <a16:creationId xmlns:a16="http://schemas.microsoft.com/office/drawing/2014/main" id="{335FD1E4-C8E1-4C54-B03F-956FD3B449F8}"/>
              </a:ext>
            </a:extLst>
          </p:cNvPr>
          <p:cNvSpPr txBox="1"/>
          <p:nvPr/>
        </p:nvSpPr>
        <p:spPr>
          <a:xfrm>
            <a:off x="0" y="6469232"/>
            <a:ext cx="8792308" cy="461665"/>
          </a:xfrm>
          <a:prstGeom prst="rect">
            <a:avLst/>
          </a:prstGeom>
          <a:noFill/>
        </p:spPr>
        <p:txBody>
          <a:bodyPr wrap="square" rtlCol="0">
            <a:spAutoFit/>
          </a:bodyPr>
          <a:lstStyle/>
          <a:p>
            <a:r>
              <a:rPr lang="en-US" sz="1200" b="0" i="0" dirty="0">
                <a:effectLst/>
              </a:rPr>
              <a:t>[5] Baur et al., “Autoencoders for unsupervised anomaly segmentation in brain </a:t>
            </a:r>
            <a:r>
              <a:rPr lang="en-US" sz="1200" b="0" i="0" dirty="0" err="1">
                <a:effectLst/>
              </a:rPr>
              <a:t>mr</a:t>
            </a:r>
            <a:r>
              <a:rPr lang="en-US" sz="1200" b="0" i="0" dirty="0">
                <a:effectLst/>
              </a:rPr>
              <a:t> images: A comparative study,” Medical image analysis, 2020</a:t>
            </a:r>
            <a:endParaRPr lang="LID4096" sz="1200" dirty="0"/>
          </a:p>
        </p:txBody>
      </p:sp>
    </p:spTree>
    <p:extLst>
      <p:ext uri="{BB962C8B-B14F-4D97-AF65-F5344CB8AC3E}">
        <p14:creationId xmlns:p14="http://schemas.microsoft.com/office/powerpoint/2010/main" val="3184966532"/>
      </p:ext>
    </p:extLst>
  </p:cSld>
  <p:clrMapOvr>
    <a:masterClrMapping/>
  </p:clrMapOvr>
</p:sld>
</file>

<file path=ppt/theme/theme1.xml><?xml version="1.0" encoding="utf-8"?>
<a:theme xmlns:a="http://schemas.openxmlformats.org/drawingml/2006/main" name="Office 佈景主題">
  <a:themeElements>
    <a:clrScheme name="藍綠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57812</TotalTime>
  <Words>9396</Words>
  <Application>Microsoft Office PowerPoint</Application>
  <PresentationFormat>Widescreen</PresentationFormat>
  <Paragraphs>855</Paragraphs>
  <Slides>52</Slides>
  <Notes>52</Notes>
  <HiddenSlides>3</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52</vt:i4>
      </vt:variant>
    </vt:vector>
  </HeadingPairs>
  <TitlesOfParts>
    <vt:vector size="70" baseType="lpstr">
      <vt:lpstr>-apple-system</vt:lpstr>
      <vt:lpstr>Arial</vt:lpstr>
      <vt:lpstr>Calibri</vt:lpstr>
      <vt:lpstr>Calibri Light</vt:lpstr>
      <vt:lpstr>Calisto MT</vt:lpstr>
      <vt:lpstr>Cambria Math</vt:lpstr>
      <vt:lpstr>Consolas</vt:lpstr>
      <vt:lpstr>Helvetica Neue</vt:lpstr>
      <vt:lpstr>inherit</vt:lpstr>
      <vt:lpstr>Lucida Grande</vt:lpstr>
      <vt:lpstr>MathJax_Main</vt:lpstr>
      <vt:lpstr>MathJax_Math-italic</vt:lpstr>
      <vt:lpstr>NexusSans</vt:lpstr>
      <vt:lpstr>Poppins</vt:lpstr>
      <vt:lpstr>Söhne</vt:lpstr>
      <vt:lpstr>Symbol</vt:lpstr>
      <vt:lpstr>Times New Roman</vt:lpstr>
      <vt:lpstr>Office 佈景主題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陳祐平</dc:creator>
  <cp:lastModifiedBy>choco lemon</cp:lastModifiedBy>
  <cp:revision>731</cp:revision>
  <dcterms:created xsi:type="dcterms:W3CDTF">2023-05-27T04:42:39Z</dcterms:created>
  <dcterms:modified xsi:type="dcterms:W3CDTF">2023-10-27T19:29:59Z</dcterms:modified>
</cp:coreProperties>
</file>